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5" r:id="rId6"/>
    <p:sldId id="257" r:id="rId7"/>
    <p:sldId id="268" r:id="rId8"/>
    <p:sldId id="276" r:id="rId9"/>
    <p:sldId id="274" r:id="rId10"/>
    <p:sldId id="273" r:id="rId11"/>
    <p:sldId id="279" r:id="rId12"/>
    <p:sldId id="27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CDCDC"/>
    <a:srgbClr val="2B2B2B"/>
    <a:srgbClr val="E6E6E6"/>
    <a:srgbClr val="E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32" autoAdjust="0"/>
    <p:restoredTop sz="94660"/>
  </p:normalViewPr>
  <p:slideViewPr>
    <p:cSldViewPr snapToGrid="0">
      <p:cViewPr>
        <p:scale>
          <a:sx n="100" d="100"/>
          <a:sy n="100" d="100"/>
        </p:scale>
        <p:origin x="160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865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44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7099300"/>
            <a:ext cx="2743200" cy="365125"/>
          </a:xfrm>
        </p:spPr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709930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7099300"/>
            <a:ext cx="2743200" cy="365125"/>
          </a:xfrm>
        </p:spPr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1652"/>
            <a:ext cx="11734800" cy="6356348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0"/>
            <a:ext cx="12192000" cy="10286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478819"/>
            <a:ext cx="12188368" cy="3791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rot="5400000">
            <a:off x="8421457" y="3091090"/>
            <a:ext cx="6115051" cy="14187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rot="5400000">
            <a:off x="-2217267" y="2960217"/>
            <a:ext cx="6115052" cy="16805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5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4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26903" y="0"/>
            <a:ext cx="12218903" cy="6858000"/>
            <a:chOff x="-26903" y="0"/>
            <a:chExt cx="12218903" cy="6858000"/>
          </a:xfrm>
        </p:grpSpPr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903" y="0"/>
              <a:ext cx="6858000" cy="6858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6586455" y="0"/>
              <a:ext cx="2318084" cy="6858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8849563" y="0"/>
              <a:ext cx="2318084" cy="685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9873916" y="0"/>
              <a:ext cx="2318084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8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72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1"/>
          <a:stretch/>
        </p:blipFill>
        <p:spPr>
          <a:xfrm>
            <a:off x="0" y="0"/>
            <a:ext cx="12221030" cy="6858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892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2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67"/>
            <a:stretch/>
          </p:blipFill>
          <p:spPr>
            <a:xfrm>
              <a:off x="6681833" y="0"/>
              <a:ext cx="5510167" cy="6858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0" y="0"/>
              <a:ext cx="6894286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26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-26903" y="0"/>
            <a:ext cx="12218903" cy="6858000"/>
            <a:chOff x="-26903" y="0"/>
            <a:chExt cx="12218903" cy="6858000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903" y="0"/>
              <a:ext cx="6858000" cy="6858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6586455" y="0"/>
              <a:ext cx="2318084" cy="6858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8849563" y="0"/>
              <a:ext cx="2318084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9873916" y="0"/>
              <a:ext cx="2318084" cy="6858000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78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26903" y="0"/>
            <a:ext cx="12218903" cy="6858000"/>
            <a:chOff x="-26903" y="0"/>
            <a:chExt cx="12218903" cy="6858000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903" y="0"/>
              <a:ext cx="68580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6586455" y="0"/>
              <a:ext cx="2318084" cy="6858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8849563" y="0"/>
              <a:ext cx="2318084" cy="6858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9873916" y="0"/>
              <a:ext cx="2318084" cy="6858000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91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26903" y="0"/>
            <a:ext cx="12218903" cy="6858000"/>
            <a:chOff x="-26903" y="0"/>
            <a:chExt cx="12218903" cy="6858000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903" y="0"/>
              <a:ext cx="68580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6586455" y="0"/>
              <a:ext cx="2318084" cy="6858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8849563" y="0"/>
              <a:ext cx="2318084" cy="6858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9"/>
            <a:stretch/>
          </p:blipFill>
          <p:spPr>
            <a:xfrm>
              <a:off x="9873916" y="0"/>
              <a:ext cx="2318084" cy="6858000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152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C35A0-FB48-44C9-A178-C6DF8532889A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747B2-52E4-4C33-A31E-91E202F1D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8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0" y="711200"/>
            <a:ext cx="588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+mj-lt"/>
              </a:rPr>
              <a:t>Help Your Life</a:t>
            </a:r>
            <a:endParaRPr lang="ko-KR" alt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1900" y="6457890"/>
            <a:ext cx="588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Vivaldi" panose="03020602050506090804" pitchFamily="66" charset="0"/>
              </a:rPr>
              <a:t>Made By 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Vivaldi" panose="03020602050506090804" pitchFamily="66" charset="0"/>
              </a:rPr>
              <a:t>KimDongMin</a:t>
            </a:r>
            <a:r>
              <a:rPr lang="en-US" altLang="ko-KR" sz="2000" b="1" dirty="0" smtClean="0">
                <a:solidFill>
                  <a:schemeClr val="bg1"/>
                </a:solidFill>
                <a:latin typeface="Vivaldi" panose="03020602050506090804" pitchFamily="66" charset="0"/>
              </a:rPr>
              <a:t> 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Vivaldi" panose="03020602050506090804" pitchFamily="66" charset="0"/>
              </a:rPr>
              <a:t>PackYounAh</a:t>
            </a:r>
            <a:r>
              <a:rPr lang="en-US" altLang="ko-KR" sz="2000" b="1" dirty="0" smtClean="0">
                <a:solidFill>
                  <a:schemeClr val="bg1"/>
                </a:solidFill>
                <a:latin typeface="Vivaldi" panose="03020602050506090804" pitchFamily="66" charset="0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Vivaldi" panose="03020602050506090804" pitchFamily="66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1800" y="1473200"/>
            <a:ext cx="5364000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1483199"/>
            <a:ext cx="488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  <a:latin typeface="Bradley Hand ITC" panose="03070402050302030203" pitchFamily="66" charset="0"/>
              </a:rPr>
              <a:t>Kakao</a:t>
            </a:r>
            <a:r>
              <a:rPr lang="en-US" altLang="ko-KR" sz="2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Bradley Hand ITC" panose="03070402050302030203" pitchFamily="66" charset="0"/>
              </a:rPr>
              <a:t>Chatbot</a:t>
            </a:r>
            <a:r>
              <a:rPr lang="en-US" altLang="ko-KR" sz="2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 with Artificial Intelligence</a:t>
            </a:r>
            <a:endParaRPr lang="ko-KR" altLang="en-US" sz="20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57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28345" y="132546"/>
            <a:ext cx="2095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Realistic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Demonstrate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93683" y="926882"/>
            <a:ext cx="1149831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0" y="-180975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FFC000"/>
                </a:solidFill>
                <a:latin typeface="+mj-ea"/>
                <a:ea typeface="+mj-ea"/>
              </a:rPr>
              <a:t>3</a:t>
            </a:r>
            <a:endParaRPr lang="ko-KR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21800" y="628612"/>
            <a:ext cx="287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err="1" smtClean="0">
                <a:solidFill>
                  <a:schemeClr val="bg1"/>
                </a:solidFill>
              </a:rPr>
              <a:t>Kakao</a:t>
            </a:r>
            <a:r>
              <a:rPr lang="en-US" altLang="ko-KR" sz="1100" dirty="0" smtClean="0">
                <a:solidFill>
                  <a:schemeClr val="bg1"/>
                </a:solidFill>
              </a:rPr>
              <a:t> </a:t>
            </a:r>
            <a:r>
              <a:rPr lang="en-US" altLang="ko-KR" sz="1100" dirty="0" err="1" smtClean="0">
                <a:solidFill>
                  <a:schemeClr val="bg1"/>
                </a:solidFill>
              </a:rPr>
              <a:t>Chatbot</a:t>
            </a:r>
            <a:r>
              <a:rPr lang="en-US" altLang="ko-KR" sz="1100" dirty="0" smtClean="0">
                <a:solidFill>
                  <a:schemeClr val="bg1"/>
                </a:solidFill>
              </a:rPr>
              <a:t> / Demonstrate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1358083"/>
            <a:ext cx="1220558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 err="1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Leelawadee" panose="020B0502040204020203" pitchFamily="34" charset="-34"/>
              </a:rPr>
              <a:t>h</a:t>
            </a:r>
            <a:r>
              <a:rPr lang="en-US" altLang="ko-KR" sz="15000" dirty="0" err="1" smtClean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Leelawadee" panose="020B0502040204020203" pitchFamily="34" charset="-34"/>
              </a:rPr>
              <a:t>elpyourlife</a:t>
            </a:r>
            <a:endParaRPr lang="en-US" altLang="ko-KR" sz="15000" dirty="0" smtClean="0">
              <a:solidFill>
                <a:schemeClr val="bg1"/>
              </a:solidFill>
              <a:latin typeface="HY엽서L" panose="02030600000101010101" pitchFamily="18" charset="-127"/>
              <a:ea typeface="HY엽서L" panose="02030600000101010101" pitchFamily="18" charset="-127"/>
              <a:cs typeface="Leelawadee" panose="020B0502040204020203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3426" b="70979"/>
          <a:stretch/>
        </p:blipFill>
        <p:spPr>
          <a:xfrm>
            <a:off x="1410571" y="4201790"/>
            <a:ext cx="4458665" cy="204661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2877" b="71229"/>
          <a:stretch/>
        </p:blipFill>
        <p:spPr>
          <a:xfrm>
            <a:off x="6250236" y="4195865"/>
            <a:ext cx="4458665" cy="20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132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109486" y="5375298"/>
            <a:ext cx="2277738" cy="691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Opportunity(</a:t>
            </a:r>
            <a:r>
              <a:rPr lang="ko-KR" altLang="en-US" sz="1050" b="1" dirty="0">
                <a:solidFill>
                  <a:schemeClr val="bg1"/>
                </a:solidFill>
              </a:rPr>
              <a:t>기회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25" dirty="0">
                <a:solidFill>
                  <a:schemeClr val="bg1"/>
                </a:solidFill>
              </a:rPr>
              <a:t>4</a:t>
            </a:r>
            <a:r>
              <a:rPr lang="ko-KR" altLang="en-US" sz="825" dirty="0">
                <a:solidFill>
                  <a:schemeClr val="bg1"/>
                </a:solidFill>
              </a:rPr>
              <a:t>차산업혁명의 시작점으로 기능 종류도 다양하고 범위도 넓다</a:t>
            </a:r>
            <a:r>
              <a:rPr lang="en-US" altLang="ko-KR" sz="825" dirty="0">
                <a:solidFill>
                  <a:schemeClr val="bg1"/>
                </a:solidFill>
              </a:rPr>
              <a:t>.</a:t>
            </a:r>
            <a:r>
              <a:rPr lang="ko-KR" altLang="en-US" sz="825" dirty="0">
                <a:solidFill>
                  <a:schemeClr val="bg1"/>
                </a:solidFill>
              </a:rPr>
              <a:t> </a:t>
            </a:r>
            <a:endParaRPr lang="en-US" altLang="ko-KR" sz="825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09485" y="4455954"/>
            <a:ext cx="2380125" cy="691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Strength(</a:t>
            </a:r>
            <a:r>
              <a:rPr lang="ko-KR" altLang="en-US" sz="1050" b="1" dirty="0">
                <a:solidFill>
                  <a:schemeClr val="bg1"/>
                </a:solidFill>
              </a:rPr>
              <a:t>강점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825">
                <a:solidFill>
                  <a:schemeClr val="bg1"/>
                </a:solidFill>
              </a:rPr>
              <a:t>실시간으로 </a:t>
            </a:r>
            <a:r>
              <a:rPr lang="ko-KR" altLang="en-US" sz="825" dirty="0">
                <a:solidFill>
                  <a:schemeClr val="bg1"/>
                </a:solidFill>
              </a:rPr>
              <a:t>대화가 가능하고 유용성</a:t>
            </a:r>
            <a:r>
              <a:rPr lang="en-US" altLang="ko-KR" sz="825" dirty="0">
                <a:solidFill>
                  <a:schemeClr val="bg1"/>
                </a:solidFill>
              </a:rPr>
              <a:t>,</a:t>
            </a:r>
            <a:r>
              <a:rPr lang="ko-KR" altLang="en-US" sz="825" dirty="0">
                <a:solidFill>
                  <a:schemeClr val="bg1"/>
                </a:solidFill>
              </a:rPr>
              <a:t> 사용성이 좋으며 감성까지 느낄 수 있다</a:t>
            </a:r>
            <a:r>
              <a:rPr lang="en-US" altLang="ko-KR" sz="825" dirty="0">
                <a:solidFill>
                  <a:schemeClr val="bg1"/>
                </a:solidFill>
              </a:rPr>
              <a:t>.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64233" y="4450183"/>
            <a:ext cx="227773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Weakness(</a:t>
            </a:r>
            <a:r>
              <a:rPr lang="ko-KR" altLang="en-US" sz="1050" b="1" dirty="0">
                <a:solidFill>
                  <a:schemeClr val="bg1"/>
                </a:solidFill>
              </a:rPr>
              <a:t>약점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chemeClr val="bg1"/>
                </a:solidFill>
              </a:rPr>
              <a:t>단기간의 작업으로 인한 작품성 부족</a:t>
            </a:r>
            <a:endParaRPr lang="en-US" altLang="ko-KR" sz="825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chemeClr val="bg1"/>
                </a:solidFill>
              </a:rPr>
              <a:t>다양한 기능개발</a:t>
            </a:r>
            <a:endParaRPr lang="en-US" altLang="ko-KR" sz="825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161794" y="5375297"/>
            <a:ext cx="227773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Threat(</a:t>
            </a:r>
            <a:r>
              <a:rPr lang="ko-KR" altLang="en-US" sz="1050" b="1" dirty="0">
                <a:solidFill>
                  <a:schemeClr val="bg1"/>
                </a:solidFill>
              </a:rPr>
              <a:t>위협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25" dirty="0" smtClean="0">
                <a:solidFill>
                  <a:schemeClr val="bg1"/>
                </a:solidFill>
              </a:rPr>
              <a:t>AI</a:t>
            </a:r>
            <a:r>
              <a:rPr lang="ko-KR" altLang="en-US" sz="825" dirty="0" smtClean="0">
                <a:solidFill>
                  <a:schemeClr val="bg1"/>
                </a:solidFill>
              </a:rPr>
              <a:t>의 </a:t>
            </a:r>
            <a:r>
              <a:rPr lang="ko-KR" altLang="en-US" sz="825" dirty="0">
                <a:solidFill>
                  <a:schemeClr val="bg1"/>
                </a:solidFill>
              </a:rPr>
              <a:t>어떤 문화적 배경을 바탕으로 입력</a:t>
            </a:r>
            <a:r>
              <a:rPr lang="en-US" altLang="ko-KR" sz="825" dirty="0">
                <a:solidFill>
                  <a:schemeClr val="bg1"/>
                </a:solidFill>
              </a:rPr>
              <a:t>, </a:t>
            </a:r>
            <a:endParaRPr lang="en-US" altLang="ko-KR" sz="825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 smtClean="0">
                <a:solidFill>
                  <a:schemeClr val="bg1"/>
                </a:solidFill>
              </a:rPr>
              <a:t>교육할 </a:t>
            </a:r>
            <a:r>
              <a:rPr lang="ko-KR" altLang="en-US" sz="825" dirty="0">
                <a:solidFill>
                  <a:schemeClr val="bg1"/>
                </a:solidFill>
              </a:rPr>
              <a:t>것인가가 매우 중요한 </a:t>
            </a:r>
            <a:r>
              <a:rPr lang="ko-KR" altLang="en-US" sz="825" dirty="0" smtClean="0">
                <a:solidFill>
                  <a:schemeClr val="bg1"/>
                </a:solidFill>
              </a:rPr>
              <a:t>과제</a:t>
            </a:r>
            <a:endParaRPr lang="en-US" altLang="ko-KR" sz="825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7963" y="4436221"/>
            <a:ext cx="29246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i="1" dirty="0">
                <a:solidFill>
                  <a:schemeClr val="bg1"/>
                </a:solidFill>
                <a:cs typeface="Aharoni" panose="02010803020104030203" pitchFamily="2" charset="-79"/>
              </a:rPr>
              <a:t>SWOT Analysis</a:t>
            </a:r>
            <a:endParaRPr lang="ko-KR" altLang="en-US" sz="27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0495" y="4999530"/>
            <a:ext cx="1836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chemeClr val="bg1"/>
                </a:solidFill>
                <a:cs typeface="Aharoni" panose="02010803020104030203" pitchFamily="2" charset="-79"/>
              </a:rPr>
              <a:t>By </a:t>
            </a:r>
            <a:r>
              <a:rPr lang="en-US" altLang="ko-KR" sz="1200" i="1" dirty="0" err="1">
                <a:solidFill>
                  <a:schemeClr val="bg1"/>
                </a:solidFill>
                <a:cs typeface="Aharoni" panose="02010803020104030203" pitchFamily="2" charset="-79"/>
              </a:rPr>
              <a:t>Chatbot</a:t>
            </a:r>
            <a:endParaRPr lang="ko-KR" altLang="en-US" sz="15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25745" y="4945511"/>
            <a:ext cx="108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5" b="38239"/>
          <a:stretch/>
        </p:blipFill>
        <p:spPr>
          <a:xfrm>
            <a:off x="0" y="1136416"/>
            <a:ext cx="12192000" cy="27559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354002" y="4516096"/>
            <a:ext cx="616045" cy="61604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S</a:t>
            </a:r>
            <a:endParaRPr lang="ko-KR" altLang="en-US" sz="5400" dirty="0"/>
          </a:p>
        </p:txBody>
      </p:sp>
      <p:sp>
        <p:nvSpPr>
          <p:cNvPr id="30" name="타원 29"/>
          <p:cNvSpPr/>
          <p:nvPr/>
        </p:nvSpPr>
        <p:spPr>
          <a:xfrm>
            <a:off x="7416449" y="4479752"/>
            <a:ext cx="616045" cy="61604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W</a:t>
            </a:r>
            <a:endParaRPr lang="ko-KR" altLang="en-US" sz="5400" dirty="0"/>
          </a:p>
        </p:txBody>
      </p:sp>
      <p:sp>
        <p:nvSpPr>
          <p:cNvPr id="31" name="타원 30"/>
          <p:cNvSpPr/>
          <p:nvPr/>
        </p:nvSpPr>
        <p:spPr>
          <a:xfrm>
            <a:off x="3354002" y="5448856"/>
            <a:ext cx="616045" cy="61604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O</a:t>
            </a:r>
            <a:endParaRPr lang="ko-KR" altLang="en-US" sz="5400" dirty="0"/>
          </a:p>
        </p:txBody>
      </p:sp>
      <p:sp>
        <p:nvSpPr>
          <p:cNvPr id="32" name="타원 31"/>
          <p:cNvSpPr/>
          <p:nvPr/>
        </p:nvSpPr>
        <p:spPr>
          <a:xfrm>
            <a:off x="7416449" y="5412512"/>
            <a:ext cx="616045" cy="6160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T</a:t>
            </a:r>
            <a:endParaRPr lang="ko-KR" altLang="en-US" sz="5400" dirty="0"/>
          </a:p>
        </p:txBody>
      </p:sp>
      <p:sp>
        <p:nvSpPr>
          <p:cNvPr id="33" name="TextBox 32"/>
          <p:cNvSpPr txBox="1"/>
          <p:nvPr/>
        </p:nvSpPr>
        <p:spPr>
          <a:xfrm>
            <a:off x="628345" y="132546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Future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Strategy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693683" y="926882"/>
            <a:ext cx="1149831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0" y="-180975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FFC000"/>
                </a:solidFill>
                <a:latin typeface="+mj-ea"/>
                <a:ea typeface="+mj-ea"/>
              </a:rPr>
              <a:t>4</a:t>
            </a:r>
            <a:endParaRPr lang="ko-KR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903984" y="628612"/>
            <a:ext cx="2288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Future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Plan / Social Contribution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9115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3850"/>
            <a:ext cx="8712200" cy="653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800" y="711200"/>
            <a:ext cx="588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ko-KR" altLang="en-US" sz="4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1800" y="1473200"/>
            <a:ext cx="5364000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1483199"/>
            <a:ext cx="488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  <a:latin typeface="Bradley Hand ITC" panose="03070402050302030203" pitchFamily="66" charset="0"/>
              </a:rPr>
              <a:t>Kakao</a:t>
            </a:r>
            <a:r>
              <a:rPr lang="en-US" altLang="ko-KR" sz="2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Bradley Hand ITC" panose="03070402050302030203" pitchFamily="66" charset="0"/>
              </a:rPr>
              <a:t>Chatbot</a:t>
            </a:r>
            <a:r>
              <a:rPr lang="en-US" altLang="ko-KR" sz="2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 with Artificial Intelligence</a:t>
            </a:r>
            <a:endParaRPr lang="ko-KR" altLang="en-US" sz="20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1900" y="6457890"/>
            <a:ext cx="588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Vivaldi" panose="03020602050506090804" pitchFamily="66" charset="0"/>
              </a:rPr>
              <a:t>Made By 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Vivaldi" panose="03020602050506090804" pitchFamily="66" charset="0"/>
              </a:rPr>
              <a:t>KimDongMin</a:t>
            </a:r>
            <a:r>
              <a:rPr lang="en-US" altLang="ko-KR" sz="2000" b="1" dirty="0" smtClean="0">
                <a:solidFill>
                  <a:schemeClr val="bg1"/>
                </a:solidFill>
                <a:latin typeface="Vivaldi" panose="03020602050506090804" pitchFamily="66" charset="0"/>
              </a:rPr>
              <a:t> 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Vivaldi" panose="03020602050506090804" pitchFamily="66" charset="0"/>
              </a:rPr>
              <a:t>PackYounAh</a:t>
            </a:r>
            <a:r>
              <a:rPr lang="en-US" altLang="ko-KR" sz="2000" b="1" dirty="0" smtClean="0">
                <a:solidFill>
                  <a:schemeClr val="bg1"/>
                </a:solidFill>
                <a:latin typeface="Vivaldi" panose="03020602050506090804" pitchFamily="66" charset="0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Vivaldi" panose="0302060205050609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69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11900" y="6457890"/>
            <a:ext cx="588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Vivaldi" panose="03020602050506090804" pitchFamily="66" charset="0"/>
              </a:rPr>
              <a:t>Made By 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Vivaldi" panose="03020602050506090804" pitchFamily="66" charset="0"/>
              </a:rPr>
              <a:t>KimDongMin</a:t>
            </a:r>
            <a:r>
              <a:rPr lang="en-US" altLang="ko-KR" sz="2000" b="1" dirty="0" smtClean="0">
                <a:solidFill>
                  <a:schemeClr val="bg1"/>
                </a:solidFill>
                <a:latin typeface="Vivaldi" panose="03020602050506090804" pitchFamily="66" charset="0"/>
              </a:rPr>
              <a:t> 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Vivaldi" panose="03020602050506090804" pitchFamily="66" charset="0"/>
              </a:rPr>
              <a:t>PackYounAh</a:t>
            </a:r>
            <a:r>
              <a:rPr lang="en-US" altLang="ko-KR" sz="2000" b="1" dirty="0" smtClean="0">
                <a:solidFill>
                  <a:schemeClr val="bg1"/>
                </a:solidFill>
                <a:latin typeface="Vivaldi" panose="03020602050506090804" pitchFamily="66" charset="0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Vivaldi" panose="03020602050506090804" pitchFamily="66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48337" y="0"/>
            <a:ext cx="4443663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76540" y="247650"/>
            <a:ext cx="2076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+mj-ea"/>
                <a:ea typeface="+mj-ea"/>
              </a:rPr>
              <a:t>CONTENTS</a:t>
            </a:r>
            <a:endParaRPr lang="ko-KR" altLang="en-US" sz="28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104909" y="762000"/>
            <a:ext cx="38299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85220" y="122872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+mj-ea"/>
                <a:ea typeface="+mj-ea"/>
              </a:rPr>
              <a:t>1</a:t>
            </a:r>
            <a:endParaRPr lang="ko-KR" altLang="en-US" sz="28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478982" y="2130236"/>
            <a:ext cx="32177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93354" y="1694796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Project Information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99765" y="2139105"/>
            <a:ext cx="18245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 </a:t>
            </a:r>
            <a:r>
              <a:rPr lang="en-US" altLang="ko-KR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개발언어</a:t>
            </a:r>
            <a:endParaRPr lang="en-US" altLang="ko-KR" sz="14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작업일정</a:t>
            </a:r>
            <a:endParaRPr lang="en-US" altLang="ko-KR" sz="14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5861" y="296534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+mj-ea"/>
                <a:ea typeface="+mj-ea"/>
              </a:rPr>
              <a:t>2</a:t>
            </a:r>
            <a:endParaRPr lang="ko-KR" altLang="en-US" sz="28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478982" y="3866853"/>
            <a:ext cx="32183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94490" y="3431413"/>
            <a:ext cx="2975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Ai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+mj-ea"/>
                <a:ea typeface="+mj-ea"/>
              </a:rPr>
              <a:t>Chatbot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 Technology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34682" y="3875722"/>
            <a:ext cx="189026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</a:t>
            </a:r>
            <a:r>
              <a:rPr lang="ko-KR" altLang="en-US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  <a:endParaRPr lang="en-US" altLang="ko-KR" sz="14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목업작업</a:t>
            </a:r>
            <a:r>
              <a:rPr lang="ko-KR" altLang="en-US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기술상세</a:t>
            </a:r>
            <a:endParaRPr lang="en-US" altLang="ko-KR" sz="14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시연영상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85861" y="482334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+mj-ea"/>
                <a:ea typeface="+mj-ea"/>
              </a:rPr>
              <a:t>3</a:t>
            </a:r>
            <a:endParaRPr lang="ko-KR" altLang="en-US" sz="28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478982" y="5724853"/>
            <a:ext cx="32183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46669" y="5289413"/>
            <a:ext cx="2071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Future Strategy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76735" y="5733722"/>
            <a:ext cx="16482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피드백 </a:t>
            </a:r>
            <a:r>
              <a:rPr lang="en-US" altLang="ko-KR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향후계획</a:t>
            </a:r>
            <a:endParaRPr lang="ko-KR" altLang="en-US" sz="14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실효성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800" y="711200"/>
            <a:ext cx="588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+mj-lt"/>
              </a:rPr>
              <a:t>Help Your Life</a:t>
            </a:r>
            <a:endParaRPr lang="ko-KR" altLang="en-US" sz="4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31800" y="1473200"/>
            <a:ext cx="5364000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2900" y="1483199"/>
            <a:ext cx="488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  <a:latin typeface="Bradley Hand ITC" panose="03070402050302030203" pitchFamily="66" charset="0"/>
              </a:rPr>
              <a:t>Kakao</a:t>
            </a:r>
            <a:r>
              <a:rPr lang="en-US" altLang="ko-KR" sz="2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Bradley Hand ITC" panose="03070402050302030203" pitchFamily="66" charset="0"/>
              </a:rPr>
              <a:t>Chatbot</a:t>
            </a:r>
            <a:r>
              <a:rPr lang="en-US" altLang="ko-KR" sz="2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 with Artificial Intelligence</a:t>
            </a:r>
            <a:endParaRPr lang="ko-KR" altLang="en-US" sz="20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8146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/>
          <p:cNvSpPr/>
          <p:nvPr/>
        </p:nvSpPr>
        <p:spPr>
          <a:xfrm rot="5400000">
            <a:off x="1059748" y="2189360"/>
            <a:ext cx="2210902" cy="1933438"/>
          </a:xfrm>
          <a:prstGeom prst="hexagon">
            <a:avLst/>
          </a:prstGeom>
          <a:solidFill>
            <a:schemeClr val="bg1"/>
          </a:solidFill>
          <a:ln w="57150">
            <a:solidFill>
              <a:srgbClr val="4DB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Window7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5351" y="1048581"/>
            <a:ext cx="5632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Development - </a:t>
            </a:r>
            <a:r>
              <a:rPr lang="en-US" altLang="ko-KR" sz="27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Environment</a:t>
            </a:r>
            <a:endParaRPr lang="ko-KR" altLang="en-US" sz="27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11982" y="1571428"/>
            <a:ext cx="1755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28345" y="132546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Project </a:t>
            </a: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Information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93683" y="926882"/>
            <a:ext cx="1149831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61085" y="692455"/>
            <a:ext cx="23920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Development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Environment / Language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-180975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FFC000"/>
                </a:solidFill>
                <a:latin typeface="+mj-ea"/>
                <a:ea typeface="+mj-ea"/>
              </a:rPr>
              <a:t>1</a:t>
            </a:r>
            <a:endParaRPr lang="ko-KR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9" name="육각형 8"/>
          <p:cNvSpPr/>
          <p:nvPr/>
        </p:nvSpPr>
        <p:spPr>
          <a:xfrm rot="5400000">
            <a:off x="2053975" y="3965997"/>
            <a:ext cx="2210902" cy="1933438"/>
          </a:xfrm>
          <a:prstGeom prst="hexagon">
            <a:avLst/>
          </a:prstGeom>
          <a:solidFill>
            <a:schemeClr val="bg1"/>
          </a:solidFill>
          <a:ln w="57150">
            <a:solidFill>
              <a:srgbClr val="245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2" descr="윈도우7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64" y="4370182"/>
            <a:ext cx="1330674" cy="11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육각형 10"/>
          <p:cNvSpPr/>
          <p:nvPr/>
        </p:nvSpPr>
        <p:spPr>
          <a:xfrm rot="5400000">
            <a:off x="3332594" y="2189360"/>
            <a:ext cx="2210902" cy="1933438"/>
          </a:xfrm>
          <a:prstGeom prst="hexagon">
            <a:avLst/>
          </a:prstGeom>
          <a:solidFill>
            <a:schemeClr val="bg1"/>
          </a:solidFill>
          <a:ln w="57150">
            <a:solidFill>
              <a:srgbClr val="4DB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Raspberry</a:t>
            </a:r>
          </a:p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 Pi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육각형 11"/>
          <p:cNvSpPr/>
          <p:nvPr/>
        </p:nvSpPr>
        <p:spPr>
          <a:xfrm rot="5400000">
            <a:off x="4326821" y="3965997"/>
            <a:ext cx="2210902" cy="1933438"/>
          </a:xfrm>
          <a:prstGeom prst="hexagon">
            <a:avLst/>
          </a:prstGeom>
          <a:solidFill>
            <a:schemeClr val="bg1"/>
          </a:solidFill>
          <a:ln w="57150">
            <a:solidFill>
              <a:srgbClr val="245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육각형 12"/>
          <p:cNvSpPr/>
          <p:nvPr/>
        </p:nvSpPr>
        <p:spPr>
          <a:xfrm rot="5400000">
            <a:off x="5605439" y="2189360"/>
            <a:ext cx="2210902" cy="1933438"/>
          </a:xfrm>
          <a:prstGeom prst="hexagon">
            <a:avLst/>
          </a:prstGeom>
          <a:solidFill>
            <a:schemeClr val="bg1"/>
          </a:solidFill>
          <a:ln w="57150">
            <a:solidFill>
              <a:srgbClr val="4DB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Bracket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육각형 13"/>
          <p:cNvSpPr/>
          <p:nvPr/>
        </p:nvSpPr>
        <p:spPr>
          <a:xfrm rot="5400000">
            <a:off x="6599666" y="3965997"/>
            <a:ext cx="2210902" cy="1933438"/>
          </a:xfrm>
          <a:prstGeom prst="hexagon">
            <a:avLst/>
          </a:prstGeom>
          <a:solidFill>
            <a:schemeClr val="bg1"/>
          </a:solidFill>
          <a:ln w="57150">
            <a:solidFill>
              <a:srgbClr val="245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육각형 14"/>
          <p:cNvSpPr/>
          <p:nvPr/>
        </p:nvSpPr>
        <p:spPr>
          <a:xfrm rot="5400000">
            <a:off x="7856134" y="2189360"/>
            <a:ext cx="2210902" cy="1933438"/>
          </a:xfrm>
          <a:prstGeom prst="hexagon">
            <a:avLst/>
          </a:prstGeom>
          <a:solidFill>
            <a:schemeClr val="bg1"/>
          </a:solidFill>
          <a:ln w="57150">
            <a:solidFill>
              <a:srgbClr val="4DB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Linux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육각형 15"/>
          <p:cNvSpPr/>
          <p:nvPr/>
        </p:nvSpPr>
        <p:spPr>
          <a:xfrm rot="5400000">
            <a:off x="8850361" y="3965997"/>
            <a:ext cx="2210902" cy="1933438"/>
          </a:xfrm>
          <a:prstGeom prst="hexagon">
            <a:avLst/>
          </a:prstGeom>
          <a:solidFill>
            <a:schemeClr val="bg1"/>
          </a:solidFill>
          <a:ln w="57150">
            <a:solidFill>
              <a:srgbClr val="245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AutoShape 2" descr="리눅스에 대한 이미지 검색결과"/>
          <p:cNvSpPr>
            <a:spLocks noChangeAspect="1" noChangeArrowheads="1"/>
          </p:cNvSpPr>
          <p:nvPr/>
        </p:nvSpPr>
        <p:spPr bwMode="auto">
          <a:xfrm>
            <a:off x="155575" y="-1347788"/>
            <a:ext cx="238125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Picture 4" descr="파일: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179" y="4090777"/>
            <a:ext cx="1427015" cy="16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6" descr="brackets logo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Picture 8" descr="File:Brackets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85" y="4230758"/>
            <a:ext cx="1435664" cy="143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파일:external/learningequality.org/RaspberryPi_Log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0" r="17682" b="21924"/>
          <a:stretch/>
        </p:blipFill>
        <p:spPr bwMode="auto">
          <a:xfrm>
            <a:off x="4872254" y="4244591"/>
            <a:ext cx="1120804" cy="140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772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5351" y="1076502"/>
            <a:ext cx="563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Chatbot</a:t>
            </a:r>
            <a:r>
              <a:rPr lang="en-US" altLang="ko-KR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- </a:t>
            </a:r>
            <a:r>
              <a:rPr lang="en-US" altLang="ko-KR" sz="28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Environment</a:t>
            </a:r>
            <a:endParaRPr lang="ko-KR" altLang="en-US" sz="2800" b="1" i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4876" y="1638778"/>
            <a:ext cx="4603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Development Language</a:t>
            </a:r>
            <a:endParaRPr lang="en-US" altLang="ko-KR" sz="1400" i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cxnSp>
        <p:nvCxnSpPr>
          <p:cNvPr id="4" name="직선 연결선 3"/>
          <p:cNvCxnSpPr>
            <a:endCxn id="2" idx="2"/>
          </p:cNvCxnSpPr>
          <p:nvPr/>
        </p:nvCxnSpPr>
        <p:spPr>
          <a:xfrm>
            <a:off x="911982" y="1599349"/>
            <a:ext cx="2729669" cy="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28345" y="132546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Project </a:t>
            </a: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Information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708792" y="937925"/>
            <a:ext cx="1149831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-180975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FFC000"/>
                </a:solidFill>
                <a:latin typeface="+mj-ea"/>
                <a:ea typeface="+mj-ea"/>
              </a:rPr>
              <a:t>1</a:t>
            </a:r>
            <a:endParaRPr lang="ko-KR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8396" y="692455"/>
            <a:ext cx="2393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Development Environment / Language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1300" y="4621049"/>
            <a:ext cx="22777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원호 12"/>
          <p:cNvSpPr/>
          <p:nvPr/>
        </p:nvSpPr>
        <p:spPr>
          <a:xfrm>
            <a:off x="4946780" y="2820364"/>
            <a:ext cx="1658594" cy="1658594"/>
          </a:xfrm>
          <a:prstGeom prst="arc">
            <a:avLst>
              <a:gd name="adj1" fmla="val 16096352"/>
              <a:gd name="adj2" fmla="val 3285360"/>
            </a:avLst>
          </a:prstGeom>
          <a:ln w="1905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24200" y="2567008"/>
            <a:ext cx="8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40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%</a:t>
            </a: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51379" y="3399001"/>
            <a:ext cx="10990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 Day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9648" y="5029428"/>
            <a:ext cx="29210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Language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날씨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구글 사이트와 연계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 구축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71800" y="4621052"/>
            <a:ext cx="22777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Rasspbery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50148" y="5029428"/>
            <a:ext cx="29210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Server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 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DB(</a:t>
            </a:r>
            <a:r>
              <a:rPr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서버단으로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57031" y="4621052"/>
            <a:ext cx="22777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원호 22"/>
          <p:cNvSpPr/>
          <p:nvPr/>
        </p:nvSpPr>
        <p:spPr>
          <a:xfrm>
            <a:off x="9441765" y="2820367"/>
            <a:ext cx="1658594" cy="1658594"/>
          </a:xfrm>
          <a:prstGeom prst="arc">
            <a:avLst>
              <a:gd name="adj1" fmla="val 16096352"/>
              <a:gd name="adj2" fmla="val 73535"/>
            </a:avLst>
          </a:prstGeom>
          <a:ln w="190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9185" y="2567011"/>
            <a:ext cx="8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%</a:t>
            </a: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646361" y="3399001"/>
            <a:ext cx="10990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 Day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35379" y="5029428"/>
            <a:ext cx="29210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Database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클라이언트의 임의 명령어에 따른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리스폰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자연어 처리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원호 26"/>
          <p:cNvSpPr/>
          <p:nvPr/>
        </p:nvSpPr>
        <p:spPr>
          <a:xfrm>
            <a:off x="1084609" y="2820367"/>
            <a:ext cx="1630016" cy="1630016"/>
          </a:xfrm>
          <a:prstGeom prst="arc">
            <a:avLst>
              <a:gd name="adj1" fmla="val 16096352"/>
              <a:gd name="adj2" fmla="val 10914666"/>
            </a:avLst>
          </a:prstGeom>
          <a:ln w="190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2029" y="2567011"/>
            <a:ext cx="81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75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%</a:t>
            </a: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89205" y="3399001"/>
            <a:ext cx="10990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 Day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23144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3" grpId="0" animBg="1"/>
      <p:bldP spid="24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345" y="132546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Project </a:t>
            </a: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Information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693683" y="926882"/>
            <a:ext cx="1149831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-180975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FFC000"/>
                </a:solidFill>
                <a:latin typeface="+mj-ea"/>
                <a:ea typeface="+mj-ea"/>
              </a:rPr>
              <a:t>1</a:t>
            </a:r>
            <a:endParaRPr lang="ko-KR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36491" y="2119942"/>
            <a:ext cx="10659766" cy="4738058"/>
            <a:chOff x="912539" y="2112580"/>
            <a:chExt cx="7367792" cy="379292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912539" y="2112580"/>
              <a:ext cx="6587399" cy="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280331" y="2891256"/>
              <a:ext cx="0" cy="301424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호 7"/>
            <p:cNvSpPr/>
            <p:nvPr/>
          </p:nvSpPr>
          <p:spPr>
            <a:xfrm>
              <a:off x="6721262" y="2112580"/>
              <a:ext cx="1557352" cy="1557352"/>
            </a:xfrm>
            <a:prstGeom prst="arc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타원 8"/>
          <p:cNvSpPr/>
          <p:nvPr/>
        </p:nvSpPr>
        <p:spPr>
          <a:xfrm>
            <a:off x="856198" y="2065656"/>
            <a:ext cx="108572" cy="10857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049135" y="2065656"/>
            <a:ext cx="108572" cy="10857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107396" y="2065656"/>
            <a:ext cx="108572" cy="10857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824172" y="2065656"/>
            <a:ext cx="108572" cy="10857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330941" y="2987938"/>
            <a:ext cx="108572" cy="10857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30941" y="4359883"/>
            <a:ext cx="108572" cy="10857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330941" y="5916365"/>
            <a:ext cx="108572" cy="10857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9911" y="175787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D-1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702" y="2220395"/>
            <a:ext cx="13965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정보검색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카카오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API, AI API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검색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4477" y="175787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D-2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1109" y="175787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D-3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7885" y="175787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D-4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96257" y="2888335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D-5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96257" y="426028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D-6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396257" y="5816762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D-7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4427" y="692455"/>
            <a:ext cx="2689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Programming / Design Schedule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5351" y="1048581"/>
            <a:ext cx="5632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Development - </a:t>
            </a:r>
            <a:r>
              <a:rPr lang="en-US" altLang="ko-KR" sz="27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Schedule</a:t>
            </a:r>
            <a:endParaRPr lang="ko-KR" altLang="en-US" sz="27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11982" y="1571428"/>
            <a:ext cx="1755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79751" y="2220395"/>
            <a:ext cx="1459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구상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언어선택 및 디자인 선택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PPT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작성과 계획서 작성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3496" y="2220395"/>
            <a:ext cx="18453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디자인 및 기술 구상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디자인 배치와 실제 적용할 기술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기재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논의를 통한 조율작업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33356" y="2220395"/>
            <a:ext cx="15343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코딩 도입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로직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 디자인구성과 더불어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9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NodeJs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코드 작성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21203" y="2937938"/>
            <a:ext cx="167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구현의 시작</a:t>
            </a:r>
          </a:p>
          <a:p>
            <a:r>
              <a:rPr lang="en-US" altLang="ko-KR" sz="9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KaKao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 API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와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9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Rasspberry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서버 연동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, AI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자연어 처리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21203" y="4311390"/>
            <a:ext cx="16001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디버깅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최적화</a:t>
            </a:r>
          </a:p>
          <a:p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더티코드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 최적화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오류 수정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21203" y="5865237"/>
            <a:ext cx="17155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프로젝트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실제 기획서와 </a:t>
            </a:r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작업서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비교로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미사용된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 기술 삽입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함초롬돋움" panose="020B0604000101010101" pitchFamily="50" charset="-127"/>
              </a:rPr>
              <a:t>최종확인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+mn-ea"/>
              <a:cs typeface="함초롬돋움" panose="020B0604000101010101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697971" y="3196112"/>
            <a:ext cx="8441374" cy="2828825"/>
            <a:chOff x="697971" y="3196112"/>
            <a:chExt cx="8441374" cy="2828825"/>
          </a:xfrm>
        </p:grpSpPr>
        <p:sp>
          <p:nvSpPr>
            <p:cNvPr id="34" name="텍스트 개체 틀 4"/>
            <p:cNvSpPr txBox="1">
              <a:spLocks/>
            </p:cNvSpPr>
            <p:nvPr/>
          </p:nvSpPr>
          <p:spPr>
            <a:xfrm>
              <a:off x="871790" y="3196112"/>
              <a:ext cx="1075674" cy="2747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 smtClean="0">
                  <a:solidFill>
                    <a:srgbClr val="EA5514"/>
                  </a:solidFill>
                </a:rPr>
                <a:t>Sun</a:t>
              </a:r>
              <a:endParaRPr lang="ko-KR" altLang="en-US" sz="1600" dirty="0">
                <a:solidFill>
                  <a:srgbClr val="EA5514"/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883341" y="3520597"/>
              <a:ext cx="1064124" cy="0"/>
            </a:xfrm>
            <a:prstGeom prst="line">
              <a:avLst/>
            </a:prstGeom>
            <a:ln w="25400">
              <a:solidFill>
                <a:srgbClr val="EA55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2043876" y="3196112"/>
              <a:ext cx="1075674" cy="2747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 smtClean="0"/>
                <a:t>Mon</a:t>
              </a:r>
              <a:endParaRPr lang="ko-KR" altLang="en-US" sz="16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2055427" y="3520597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텍스트 개체 틀 4"/>
            <p:cNvSpPr txBox="1">
              <a:spLocks/>
            </p:cNvSpPr>
            <p:nvPr/>
          </p:nvSpPr>
          <p:spPr>
            <a:xfrm>
              <a:off x="3215962" y="3196112"/>
              <a:ext cx="1075674" cy="2747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 smtClean="0"/>
                <a:t>Tue</a:t>
              </a:r>
              <a:endParaRPr lang="ko-KR" altLang="en-US" sz="1600" dirty="0"/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3227513" y="3520597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텍스트 개체 틀 4"/>
            <p:cNvSpPr txBox="1">
              <a:spLocks/>
            </p:cNvSpPr>
            <p:nvPr/>
          </p:nvSpPr>
          <p:spPr>
            <a:xfrm>
              <a:off x="4388049" y="3196112"/>
              <a:ext cx="1075674" cy="2747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 smtClean="0"/>
                <a:t>Wed</a:t>
              </a:r>
              <a:endParaRPr lang="ko-KR" altLang="en-US" sz="1600" dirty="0"/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4399599" y="3520597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텍스트 개체 틀 4"/>
            <p:cNvSpPr txBox="1">
              <a:spLocks/>
            </p:cNvSpPr>
            <p:nvPr/>
          </p:nvSpPr>
          <p:spPr>
            <a:xfrm>
              <a:off x="5560135" y="3196112"/>
              <a:ext cx="1075674" cy="2747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 smtClean="0"/>
                <a:t>Thu</a:t>
              </a:r>
              <a:endParaRPr lang="ko-KR" altLang="en-US" sz="1600" dirty="0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5571685" y="3520597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텍스트 개체 틀 4"/>
            <p:cNvSpPr txBox="1">
              <a:spLocks/>
            </p:cNvSpPr>
            <p:nvPr/>
          </p:nvSpPr>
          <p:spPr>
            <a:xfrm>
              <a:off x="6724874" y="3196112"/>
              <a:ext cx="1075674" cy="2747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 smtClean="0"/>
                <a:t>Fri</a:t>
              </a:r>
              <a:endParaRPr lang="ko-KR" altLang="en-US" sz="1600" dirty="0"/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6736425" y="3520597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개체 틀 4"/>
            <p:cNvSpPr txBox="1">
              <a:spLocks/>
            </p:cNvSpPr>
            <p:nvPr/>
          </p:nvSpPr>
          <p:spPr>
            <a:xfrm>
              <a:off x="7896960" y="3196112"/>
              <a:ext cx="1075674" cy="2747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 smtClean="0"/>
                <a:t>Sat</a:t>
              </a:r>
              <a:endParaRPr lang="ko-KR" altLang="en-US" sz="1600" dirty="0"/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7908511" y="3520597"/>
              <a:ext cx="1064124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텍스트 개체 틀 199"/>
            <p:cNvSpPr txBox="1">
              <a:spLocks/>
            </p:cNvSpPr>
            <p:nvPr/>
          </p:nvSpPr>
          <p:spPr>
            <a:xfrm>
              <a:off x="4291637" y="4364267"/>
              <a:ext cx="2499740" cy="2943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300" b="1" dirty="0" err="1" smtClean="0">
                  <a:solidFill>
                    <a:srgbClr val="0000FF"/>
                  </a:solidFill>
                </a:rPr>
                <a:t>ㆍ작업명세</a:t>
              </a:r>
              <a:r>
                <a:rPr lang="en-US" altLang="ko-KR" sz="1300" b="1" dirty="0" smtClean="0">
                  <a:solidFill>
                    <a:srgbClr val="0000FF"/>
                  </a:solidFill>
                </a:rPr>
                <a:t>- - - - - - - - - - -&gt;</a:t>
              </a:r>
              <a:endParaRPr lang="ko-KR" altLang="en-US" sz="1300" b="1" dirty="0">
                <a:solidFill>
                  <a:srgbClr val="0000FF"/>
                </a:solidFill>
              </a:endParaRPr>
            </a:p>
          </p:txBody>
        </p:sp>
        <p:sp>
          <p:nvSpPr>
            <p:cNvPr id="49" name="텍스트 개체 틀 4"/>
            <p:cNvSpPr txBox="1">
              <a:spLocks/>
            </p:cNvSpPr>
            <p:nvPr/>
          </p:nvSpPr>
          <p:spPr>
            <a:xfrm>
              <a:off x="7896960" y="3528327"/>
              <a:ext cx="567519" cy="3172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smtClean="0">
                  <a:solidFill>
                    <a:srgbClr val="0000FF"/>
                  </a:solidFill>
                  <a:latin typeface="Calibri Light" panose="020F0302020204030204" pitchFamily="34" charset="0"/>
                </a:rPr>
                <a:t>12</a:t>
              </a:r>
              <a:endParaRPr lang="ko-KR" altLang="en-US" sz="1400" dirty="0">
                <a:solidFill>
                  <a:srgbClr val="0000FF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0" name="텍스트 개체 틀 4"/>
            <p:cNvSpPr txBox="1">
              <a:spLocks/>
            </p:cNvSpPr>
            <p:nvPr/>
          </p:nvSpPr>
          <p:spPr>
            <a:xfrm>
              <a:off x="4373590" y="3528327"/>
              <a:ext cx="567519" cy="3172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smtClean="0">
                  <a:latin typeface="Calibri Light" panose="020F0302020204030204" pitchFamily="34" charset="0"/>
                </a:rPr>
                <a:t>09</a:t>
              </a:r>
              <a:endParaRPr lang="ko-KR" altLang="en-US" sz="1400" dirty="0">
                <a:latin typeface="Calibri Light" panose="020F0302020204030204" pitchFamily="34" charset="0"/>
              </a:endParaRPr>
            </a:p>
          </p:txBody>
        </p:sp>
        <p:sp>
          <p:nvSpPr>
            <p:cNvPr id="51" name="텍스트 개체 틀 4"/>
            <p:cNvSpPr txBox="1">
              <a:spLocks/>
            </p:cNvSpPr>
            <p:nvPr/>
          </p:nvSpPr>
          <p:spPr>
            <a:xfrm>
              <a:off x="5565671" y="3528327"/>
              <a:ext cx="567519" cy="3172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smtClean="0">
                  <a:latin typeface="Calibri Light" panose="020F0302020204030204" pitchFamily="34" charset="0"/>
                </a:rPr>
                <a:t>10</a:t>
              </a:r>
              <a:endParaRPr lang="ko-KR" altLang="en-US" sz="1400" dirty="0">
                <a:latin typeface="Calibri Light" panose="020F0302020204030204" pitchFamily="34" charset="0"/>
              </a:endParaRPr>
            </a:p>
          </p:txBody>
        </p:sp>
        <p:sp>
          <p:nvSpPr>
            <p:cNvPr id="52" name="텍스트 개체 틀 4"/>
            <p:cNvSpPr txBox="1">
              <a:spLocks/>
            </p:cNvSpPr>
            <p:nvPr/>
          </p:nvSpPr>
          <p:spPr>
            <a:xfrm>
              <a:off x="6745615" y="3528327"/>
              <a:ext cx="567519" cy="3172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smtClean="0">
                  <a:latin typeface="Calibri Light" panose="020F0302020204030204" pitchFamily="34" charset="0"/>
                </a:rPr>
                <a:t>11</a:t>
              </a:r>
              <a:endParaRPr lang="ko-KR" altLang="en-US" sz="1400" dirty="0">
                <a:latin typeface="Calibri Light" panose="020F0302020204030204" pitchFamily="34" charset="0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883341" y="4792753"/>
              <a:ext cx="1064124" cy="0"/>
            </a:xfrm>
            <a:prstGeom prst="line">
              <a:avLst/>
            </a:prstGeom>
            <a:ln w="25400">
              <a:solidFill>
                <a:srgbClr val="EA55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2055427" y="4792753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3227513" y="4792753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4399599" y="4792753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571685" y="4792753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6736425" y="4792753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7908511" y="4792753"/>
              <a:ext cx="1064124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텍스트 개체 틀 4"/>
            <p:cNvSpPr txBox="1">
              <a:spLocks/>
            </p:cNvSpPr>
            <p:nvPr/>
          </p:nvSpPr>
          <p:spPr>
            <a:xfrm>
              <a:off x="3261895" y="4800483"/>
              <a:ext cx="567519" cy="3172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smtClean="0">
                  <a:latin typeface="Calibri Light" panose="020F0302020204030204" pitchFamily="34" charset="0"/>
                </a:rPr>
                <a:t>15</a:t>
              </a:r>
              <a:endParaRPr lang="ko-KR" altLang="en-US" sz="1400" dirty="0">
                <a:latin typeface="Calibri Light" panose="020F0302020204030204" pitchFamily="34" charset="0"/>
              </a:endParaRPr>
            </a:p>
          </p:txBody>
        </p:sp>
        <p:sp>
          <p:nvSpPr>
            <p:cNvPr id="61" name="텍스트 개체 틀 4"/>
            <p:cNvSpPr txBox="1">
              <a:spLocks/>
            </p:cNvSpPr>
            <p:nvPr/>
          </p:nvSpPr>
          <p:spPr>
            <a:xfrm>
              <a:off x="2053391" y="4800483"/>
              <a:ext cx="567519" cy="3172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smtClean="0">
                  <a:latin typeface="Calibri Light" panose="020F0302020204030204" pitchFamily="34" charset="0"/>
                </a:rPr>
                <a:t>14</a:t>
              </a:r>
              <a:endParaRPr lang="ko-KR" altLang="en-US" sz="1400" dirty="0">
                <a:latin typeface="Calibri Light" panose="020F0302020204030204" pitchFamily="34" charset="0"/>
              </a:endParaRPr>
            </a:p>
          </p:txBody>
        </p:sp>
        <p:sp>
          <p:nvSpPr>
            <p:cNvPr id="62" name="텍스트 개체 틀 4"/>
            <p:cNvSpPr txBox="1">
              <a:spLocks/>
            </p:cNvSpPr>
            <p:nvPr/>
          </p:nvSpPr>
          <p:spPr>
            <a:xfrm>
              <a:off x="900533" y="4800483"/>
              <a:ext cx="567519" cy="3172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smtClean="0">
                  <a:solidFill>
                    <a:srgbClr val="EA5514"/>
                  </a:solidFill>
                  <a:latin typeface="Calibri Light" panose="020F0302020204030204" pitchFamily="34" charset="0"/>
                </a:rPr>
                <a:t>13</a:t>
              </a:r>
              <a:endParaRPr lang="ko-KR" altLang="en-US" sz="1400" dirty="0">
                <a:solidFill>
                  <a:srgbClr val="EA5514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3" name="텍스트 개체 틀 199"/>
            <p:cNvSpPr txBox="1">
              <a:spLocks/>
            </p:cNvSpPr>
            <p:nvPr/>
          </p:nvSpPr>
          <p:spPr>
            <a:xfrm>
              <a:off x="4291635" y="4113699"/>
              <a:ext cx="2570038" cy="22378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300" b="1" dirty="0" err="1" smtClean="0">
                  <a:solidFill>
                    <a:srgbClr val="FFC000"/>
                  </a:solidFill>
                </a:rPr>
                <a:t>ㆍ개발환경</a:t>
              </a:r>
              <a:r>
                <a:rPr lang="ko-KR" altLang="en-US" sz="1300" b="1" dirty="0" smtClean="0">
                  <a:solidFill>
                    <a:srgbClr val="FFC000"/>
                  </a:solidFill>
                </a:rPr>
                <a:t> 구축 </a:t>
              </a:r>
              <a:r>
                <a:rPr lang="en-US" altLang="ko-KR" sz="1300" b="1" dirty="0" smtClean="0">
                  <a:solidFill>
                    <a:srgbClr val="FFC000"/>
                  </a:solidFill>
                </a:rPr>
                <a:t>- - - - - - - &gt;</a:t>
              </a:r>
              <a:endParaRPr lang="ko-KR" altLang="en-US" sz="1300" b="1" dirty="0">
                <a:solidFill>
                  <a:srgbClr val="FFC000"/>
                </a:solidFill>
              </a:endParaRPr>
            </a:p>
          </p:txBody>
        </p:sp>
        <p:sp>
          <p:nvSpPr>
            <p:cNvPr id="64" name="텍스트 개체 틀 199"/>
            <p:cNvSpPr txBox="1">
              <a:spLocks/>
            </p:cNvSpPr>
            <p:nvPr/>
          </p:nvSpPr>
          <p:spPr>
            <a:xfrm>
              <a:off x="5463723" y="3807795"/>
              <a:ext cx="3675619" cy="34674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300" b="1" dirty="0" err="1" smtClean="0">
                  <a:solidFill>
                    <a:schemeClr val="accent6"/>
                  </a:solidFill>
                </a:rPr>
                <a:t>ㆍ시스템</a:t>
              </a:r>
              <a:r>
                <a:rPr lang="ko-KR" altLang="en-US" sz="1300" b="1" dirty="0" smtClean="0">
                  <a:solidFill>
                    <a:schemeClr val="accent6"/>
                  </a:solidFill>
                </a:rPr>
                <a:t> 설계 </a:t>
              </a:r>
              <a:r>
                <a:rPr lang="en-US" altLang="ko-KR" sz="1300" b="1" dirty="0" smtClean="0">
                  <a:solidFill>
                    <a:schemeClr val="accent6"/>
                  </a:solidFill>
                </a:rPr>
                <a:t>- -- - - - - - - - - - - - - - - -&gt;</a:t>
              </a:r>
              <a:endParaRPr lang="ko-KR" altLang="en-US" sz="1300" b="1" dirty="0">
                <a:solidFill>
                  <a:schemeClr val="accent6"/>
                </a:solidFill>
              </a:endParaRPr>
            </a:p>
          </p:txBody>
        </p:sp>
        <p:sp>
          <p:nvSpPr>
            <p:cNvPr id="65" name="텍스트 개체 틀 199"/>
            <p:cNvSpPr txBox="1">
              <a:spLocks/>
            </p:cNvSpPr>
            <p:nvPr/>
          </p:nvSpPr>
          <p:spPr>
            <a:xfrm>
              <a:off x="6569308" y="4120030"/>
              <a:ext cx="2499740" cy="2943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300" b="1" dirty="0" err="1" smtClean="0">
                  <a:solidFill>
                    <a:srgbClr val="0000FF"/>
                  </a:solidFill>
                </a:rPr>
                <a:t>ㆍ목업작업</a:t>
              </a:r>
              <a:r>
                <a:rPr lang="ko-KR" altLang="en-US" sz="13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ko-KR" sz="1300" b="1" dirty="0" smtClean="0">
                  <a:solidFill>
                    <a:srgbClr val="0000FF"/>
                  </a:solidFill>
                </a:rPr>
                <a:t>- - - - - -- - - - - -</a:t>
              </a:r>
              <a:endParaRPr lang="ko-KR" altLang="en-US" sz="13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텍스트 개체 틀 199"/>
            <p:cNvSpPr txBox="1">
              <a:spLocks/>
            </p:cNvSpPr>
            <p:nvPr/>
          </p:nvSpPr>
          <p:spPr>
            <a:xfrm>
              <a:off x="6569307" y="4365142"/>
              <a:ext cx="2570038" cy="22378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300" b="1" dirty="0" err="1" smtClean="0">
                  <a:solidFill>
                    <a:srgbClr val="FFC000"/>
                  </a:solidFill>
                </a:rPr>
                <a:t>ㆍ기술상세</a:t>
              </a:r>
              <a:r>
                <a:rPr lang="ko-KR" altLang="en-US" sz="1300" b="1" dirty="0" smtClean="0">
                  <a:solidFill>
                    <a:srgbClr val="FFC000"/>
                  </a:solidFill>
                </a:rPr>
                <a:t> </a:t>
              </a:r>
              <a:r>
                <a:rPr lang="en-US" altLang="ko-KR" sz="1300" b="1" dirty="0" smtClean="0">
                  <a:solidFill>
                    <a:srgbClr val="FFC000"/>
                  </a:solidFill>
                </a:rPr>
                <a:t>- - - - - - - - - - - </a:t>
              </a:r>
              <a:endParaRPr lang="ko-KR" altLang="en-US" sz="1300" b="1" dirty="0">
                <a:solidFill>
                  <a:srgbClr val="FFC000"/>
                </a:solidFill>
              </a:endParaRPr>
            </a:p>
          </p:txBody>
        </p:sp>
        <p:sp>
          <p:nvSpPr>
            <p:cNvPr id="67" name="텍스트 개체 틀 199"/>
            <p:cNvSpPr txBox="1">
              <a:spLocks/>
            </p:cNvSpPr>
            <p:nvPr/>
          </p:nvSpPr>
          <p:spPr>
            <a:xfrm>
              <a:off x="757568" y="5336883"/>
              <a:ext cx="2499740" cy="2943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300" b="1" dirty="0" smtClean="0">
                  <a:solidFill>
                    <a:srgbClr val="0000FF"/>
                  </a:solidFill>
                </a:rPr>
                <a:t>- - - - - - - - - - -- - - - - - -&gt;</a:t>
              </a:r>
              <a:endParaRPr lang="ko-KR" altLang="en-US" sz="1300" b="1" dirty="0">
                <a:solidFill>
                  <a:srgbClr val="0000FF"/>
                </a:solidFill>
              </a:endParaRPr>
            </a:p>
          </p:txBody>
        </p:sp>
        <p:sp>
          <p:nvSpPr>
            <p:cNvPr id="68" name="텍스트 개체 틀 199"/>
            <p:cNvSpPr txBox="1">
              <a:spLocks/>
            </p:cNvSpPr>
            <p:nvPr/>
          </p:nvSpPr>
          <p:spPr>
            <a:xfrm>
              <a:off x="757566" y="5562945"/>
              <a:ext cx="2570038" cy="22378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300" b="1" dirty="0">
                  <a:solidFill>
                    <a:srgbClr val="FFC000"/>
                  </a:solidFill>
                </a:rPr>
                <a:t>- - - - - - - - - - - </a:t>
              </a:r>
              <a:r>
                <a:rPr lang="en-US" altLang="ko-KR" sz="1300" b="1" dirty="0" smtClean="0">
                  <a:solidFill>
                    <a:srgbClr val="FFC000"/>
                  </a:solidFill>
                </a:rPr>
                <a:t>- </a:t>
              </a:r>
              <a:r>
                <a:rPr lang="en-US" altLang="ko-KR" sz="1300" b="1" dirty="0">
                  <a:solidFill>
                    <a:srgbClr val="FFC000"/>
                  </a:solidFill>
                </a:rPr>
                <a:t>- - - - - -&gt;</a:t>
              </a:r>
              <a:endParaRPr lang="ko-KR" altLang="en-US" sz="1300" b="1" dirty="0">
                <a:solidFill>
                  <a:srgbClr val="FFC000"/>
                </a:solidFill>
              </a:endParaRPr>
            </a:p>
          </p:txBody>
        </p:sp>
        <p:sp>
          <p:nvSpPr>
            <p:cNvPr id="69" name="텍스트 개체 틀 199"/>
            <p:cNvSpPr txBox="1">
              <a:spLocks/>
            </p:cNvSpPr>
            <p:nvPr/>
          </p:nvSpPr>
          <p:spPr>
            <a:xfrm>
              <a:off x="697971" y="5053924"/>
              <a:ext cx="3820419" cy="34674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300" b="1" dirty="0" err="1" smtClean="0">
                  <a:solidFill>
                    <a:schemeClr val="accent6"/>
                  </a:solidFill>
                </a:rPr>
                <a:t>ㆍ프로젝트</a:t>
              </a:r>
              <a:r>
                <a:rPr lang="ko-KR" altLang="en-US" sz="1300" b="1" dirty="0" smtClean="0">
                  <a:solidFill>
                    <a:schemeClr val="accent6"/>
                  </a:solidFill>
                </a:rPr>
                <a:t> 구성 </a:t>
              </a:r>
              <a:r>
                <a:rPr lang="en-US" altLang="ko-KR" sz="1300" b="1" dirty="0" smtClean="0">
                  <a:solidFill>
                    <a:schemeClr val="accent6"/>
                  </a:solidFill>
                </a:rPr>
                <a:t>- - - - - -- - - - - - - - - - - -&gt;</a:t>
              </a:r>
              <a:endParaRPr lang="ko-KR" altLang="en-US" sz="1300" b="1" dirty="0">
                <a:solidFill>
                  <a:schemeClr val="accent6"/>
                </a:solidFill>
              </a:endParaRPr>
            </a:p>
          </p:txBody>
        </p:sp>
        <p:sp>
          <p:nvSpPr>
            <p:cNvPr id="70" name="텍스트 개체 틀 199"/>
            <p:cNvSpPr txBox="1">
              <a:spLocks/>
            </p:cNvSpPr>
            <p:nvPr/>
          </p:nvSpPr>
          <p:spPr>
            <a:xfrm>
              <a:off x="3155571" y="5360663"/>
              <a:ext cx="1136065" cy="22378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300" b="1" dirty="0" err="1" smtClean="0">
                  <a:solidFill>
                    <a:schemeClr val="accent2"/>
                  </a:solidFill>
                </a:rPr>
                <a:t>ㆍ구현</a:t>
              </a:r>
              <a:endParaRPr lang="ko-KR" altLang="en-US" sz="13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9139342" y="3333472"/>
              <a:ext cx="0" cy="2691465"/>
            </a:xfrm>
            <a:prstGeom prst="line">
              <a:avLst/>
            </a:prstGeom>
            <a:ln w="12700">
              <a:solidFill>
                <a:srgbClr val="EA55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868702" y="5972856"/>
              <a:ext cx="1064124" cy="0"/>
            </a:xfrm>
            <a:prstGeom prst="line">
              <a:avLst/>
            </a:prstGeom>
            <a:ln w="25400">
              <a:solidFill>
                <a:srgbClr val="EA55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2040788" y="5972856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3212874" y="5972856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4384961" y="5972856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5557047" y="5972856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6721786" y="5972856"/>
              <a:ext cx="1064124" cy="0"/>
            </a:xfrm>
            <a:prstGeom prst="line">
              <a:avLst/>
            </a:prstGeom>
            <a:ln w="254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7893872" y="5972856"/>
              <a:ext cx="1064124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텍스트 개체 틀 4"/>
            <p:cNvSpPr txBox="1">
              <a:spLocks/>
            </p:cNvSpPr>
            <p:nvPr/>
          </p:nvSpPr>
          <p:spPr>
            <a:xfrm>
              <a:off x="4401337" y="4800483"/>
              <a:ext cx="567519" cy="3172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smtClean="0">
                  <a:latin typeface="Calibri Light" panose="020F0302020204030204" pitchFamily="34" charset="0"/>
                </a:rPr>
                <a:t>16</a:t>
              </a:r>
              <a:endParaRPr lang="ko-KR" altLang="en-US" sz="1400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8885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t="23394" r="9678" b="37818"/>
          <a:stretch/>
        </p:blipFill>
        <p:spPr>
          <a:xfrm>
            <a:off x="243040" y="3809049"/>
            <a:ext cx="886373" cy="4623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4067903" y="3772168"/>
            <a:ext cx="635777" cy="591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t="23394" r="9678" b="37818"/>
          <a:stretch/>
        </p:blipFill>
        <p:spPr>
          <a:xfrm>
            <a:off x="243040" y="2021473"/>
            <a:ext cx="886373" cy="4623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t="23394" r="9678" b="37818"/>
          <a:stretch/>
        </p:blipFill>
        <p:spPr>
          <a:xfrm>
            <a:off x="243040" y="5596625"/>
            <a:ext cx="886373" cy="4623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8112" y="4349565"/>
            <a:ext cx="1106599" cy="29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>
                <a:latin typeface="Comic Sans MS" panose="030F0702030302020204" pitchFamily="66" charset="0"/>
              </a:rPr>
              <a:t>Kakao</a:t>
            </a:r>
            <a:r>
              <a:rPr lang="en-US" altLang="ko-KR" sz="1100" dirty="0" smtClean="0">
                <a:latin typeface="Comic Sans MS" panose="030F0702030302020204" pitchFamily="66" charset="0"/>
              </a:rPr>
              <a:t> Server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1971" y="4349565"/>
            <a:ext cx="1587640" cy="29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Comic Sans MS" panose="030F0702030302020204" pitchFamily="66" charset="0"/>
              </a:rPr>
              <a:t>Raspberry Pi Server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https://d30y9cdsu7xlg0.cloudfront.net/png/1021176-20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t="13976" r="18569" b="20104"/>
          <a:stretch/>
        </p:blipFill>
        <p:spPr bwMode="auto">
          <a:xfrm>
            <a:off x="10869976" y="1893608"/>
            <a:ext cx="696506" cy="76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30y9cdsu7xlg0.cloudfront.net/png/1159184-20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t="13474" r="22781" b="14105"/>
          <a:stretch/>
        </p:blipFill>
        <p:spPr bwMode="auto">
          <a:xfrm>
            <a:off x="9203467" y="1893608"/>
            <a:ext cx="534668" cy="78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d30y9cdsu7xlg0.cloudfront.net/png/1159184-20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t="13474" r="22781" b="14105"/>
          <a:stretch/>
        </p:blipFill>
        <p:spPr bwMode="auto">
          <a:xfrm>
            <a:off x="9203467" y="3681184"/>
            <a:ext cx="534668" cy="78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d30y9cdsu7xlg0.cloudfront.net/png/1159184-20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t="13474" r="22781" b="14105"/>
          <a:stretch/>
        </p:blipFill>
        <p:spPr bwMode="auto">
          <a:xfrm>
            <a:off x="9203467" y="5468760"/>
            <a:ext cx="534668" cy="78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30y9cdsu7xlg0.cloudfront.net/png/72567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059" y="3630505"/>
            <a:ext cx="784422" cy="8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2280769" y="3772168"/>
            <a:ext cx="635777" cy="591532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14" idx="3"/>
            <a:endCxn id="1030" idx="1"/>
          </p:cNvCxnSpPr>
          <p:nvPr/>
        </p:nvCxnSpPr>
        <p:spPr>
          <a:xfrm flipV="1">
            <a:off x="9738136" y="4053733"/>
            <a:ext cx="1043923" cy="21243"/>
          </a:xfrm>
          <a:prstGeom prst="straightConnector1">
            <a:avLst/>
          </a:prstGeom>
          <a:ln w="2222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1028" idx="1"/>
            <a:endCxn id="168" idx="0"/>
          </p:cNvCxnSpPr>
          <p:nvPr/>
        </p:nvCxnSpPr>
        <p:spPr>
          <a:xfrm rot="10800000" flipV="1">
            <a:off x="5849727" y="2287399"/>
            <a:ext cx="3353741" cy="1407297"/>
          </a:xfrm>
          <a:prstGeom prst="curvedConnector2">
            <a:avLst/>
          </a:prstGeom>
          <a:ln w="22225">
            <a:solidFill>
              <a:srgbClr val="0000FF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6" idx="3"/>
            <a:endCxn id="17" idx="1"/>
          </p:cNvCxnSpPr>
          <p:nvPr/>
        </p:nvCxnSpPr>
        <p:spPr>
          <a:xfrm>
            <a:off x="1129413" y="2252644"/>
            <a:ext cx="1151356" cy="1815291"/>
          </a:xfrm>
          <a:prstGeom prst="straightConnector1">
            <a:avLst/>
          </a:prstGeom>
          <a:ln w="2222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4" idx="3"/>
            <a:endCxn id="17" idx="1"/>
          </p:cNvCxnSpPr>
          <p:nvPr/>
        </p:nvCxnSpPr>
        <p:spPr>
          <a:xfrm>
            <a:off x="1129413" y="4040219"/>
            <a:ext cx="1151356" cy="27715"/>
          </a:xfrm>
          <a:prstGeom prst="straightConnector1">
            <a:avLst/>
          </a:prstGeom>
          <a:ln w="2222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7" idx="3"/>
            <a:endCxn id="17" idx="1"/>
          </p:cNvCxnSpPr>
          <p:nvPr/>
        </p:nvCxnSpPr>
        <p:spPr>
          <a:xfrm flipV="1">
            <a:off x="1129413" y="4067935"/>
            <a:ext cx="1151356" cy="1759861"/>
          </a:xfrm>
          <a:prstGeom prst="straightConnector1">
            <a:avLst/>
          </a:prstGeom>
          <a:ln w="2222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7" idx="3"/>
            <a:endCxn id="5" idx="1"/>
          </p:cNvCxnSpPr>
          <p:nvPr/>
        </p:nvCxnSpPr>
        <p:spPr>
          <a:xfrm>
            <a:off x="2916546" y="4067935"/>
            <a:ext cx="1151357" cy="0"/>
          </a:xfrm>
          <a:prstGeom prst="straightConnector1">
            <a:avLst/>
          </a:prstGeom>
          <a:ln w="2222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5" idx="3"/>
            <a:endCxn id="168" idx="1"/>
          </p:cNvCxnSpPr>
          <p:nvPr/>
        </p:nvCxnSpPr>
        <p:spPr>
          <a:xfrm flipV="1">
            <a:off x="4703680" y="4053733"/>
            <a:ext cx="902306" cy="14201"/>
          </a:xfrm>
          <a:prstGeom prst="straightConnector1">
            <a:avLst/>
          </a:prstGeom>
          <a:ln w="2222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68" idx="3"/>
            <a:endCxn id="167" idx="1"/>
          </p:cNvCxnSpPr>
          <p:nvPr/>
        </p:nvCxnSpPr>
        <p:spPr>
          <a:xfrm>
            <a:off x="6093465" y="4053733"/>
            <a:ext cx="1299655" cy="11323"/>
          </a:xfrm>
          <a:prstGeom prst="straightConnector1">
            <a:avLst/>
          </a:prstGeom>
          <a:ln w="2222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1028" idx="3"/>
            <a:endCxn id="1026" idx="1"/>
          </p:cNvCxnSpPr>
          <p:nvPr/>
        </p:nvCxnSpPr>
        <p:spPr>
          <a:xfrm flipV="1">
            <a:off x="9738136" y="2275771"/>
            <a:ext cx="1131840" cy="11629"/>
          </a:xfrm>
          <a:prstGeom prst="straightConnector1">
            <a:avLst/>
          </a:prstGeom>
          <a:ln w="2222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2" t="6799" r="12131" b="21346"/>
          <a:stretch/>
        </p:blipFill>
        <p:spPr>
          <a:xfrm>
            <a:off x="10865013" y="5542353"/>
            <a:ext cx="618514" cy="640397"/>
          </a:xfrm>
          <a:prstGeom prst="rect">
            <a:avLst/>
          </a:prstGeom>
        </p:spPr>
      </p:pic>
      <p:cxnSp>
        <p:nvCxnSpPr>
          <p:cNvPr id="90" name="직선 화살표 연결선 89"/>
          <p:cNvCxnSpPr>
            <a:stCxn id="15" idx="3"/>
            <a:endCxn id="89" idx="1"/>
          </p:cNvCxnSpPr>
          <p:nvPr/>
        </p:nvCxnSpPr>
        <p:spPr>
          <a:xfrm>
            <a:off x="9738136" y="5862552"/>
            <a:ext cx="1126877" cy="0"/>
          </a:xfrm>
          <a:prstGeom prst="straightConnector1">
            <a:avLst/>
          </a:prstGeom>
          <a:ln w="2222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H="1">
            <a:off x="9738136" y="2419973"/>
            <a:ext cx="1126877" cy="12914"/>
          </a:xfrm>
          <a:prstGeom prst="straightConnector1">
            <a:avLst/>
          </a:prstGeom>
          <a:ln w="22225">
            <a:solidFill>
              <a:srgbClr val="FFC3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>
            <a:off x="9742610" y="4207549"/>
            <a:ext cx="1040652" cy="12914"/>
          </a:xfrm>
          <a:prstGeom prst="straightConnector1">
            <a:avLst/>
          </a:prstGeom>
          <a:ln w="22225">
            <a:solidFill>
              <a:srgbClr val="FFC3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 flipV="1">
            <a:off x="6093465" y="4191828"/>
            <a:ext cx="1211794" cy="5838"/>
          </a:xfrm>
          <a:prstGeom prst="straightConnector1">
            <a:avLst/>
          </a:prstGeom>
          <a:ln w="22225">
            <a:solidFill>
              <a:srgbClr val="FFC3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9738136" y="5995125"/>
            <a:ext cx="1126877" cy="12914"/>
          </a:xfrm>
          <a:prstGeom prst="straightConnector1">
            <a:avLst/>
          </a:prstGeom>
          <a:ln w="22225">
            <a:solidFill>
              <a:srgbClr val="FFC3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>
            <a:off x="2916546" y="4186306"/>
            <a:ext cx="1067512" cy="0"/>
          </a:xfrm>
          <a:prstGeom prst="straightConnector1">
            <a:avLst/>
          </a:prstGeom>
          <a:ln w="22225">
            <a:solidFill>
              <a:srgbClr val="FFC3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H="1" flipV="1">
            <a:off x="1125416" y="2483815"/>
            <a:ext cx="1060368" cy="1622128"/>
          </a:xfrm>
          <a:prstGeom prst="straightConnector1">
            <a:avLst/>
          </a:prstGeom>
          <a:ln w="22225">
            <a:solidFill>
              <a:srgbClr val="FFC3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>
            <a:off x="1179104" y="4200454"/>
            <a:ext cx="1086137" cy="1707704"/>
          </a:xfrm>
          <a:prstGeom prst="straightConnector1">
            <a:avLst/>
          </a:prstGeom>
          <a:ln w="22225">
            <a:solidFill>
              <a:srgbClr val="FFC3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H="1">
            <a:off x="1125416" y="4186306"/>
            <a:ext cx="1067513" cy="0"/>
          </a:xfrm>
          <a:prstGeom prst="straightConnector1">
            <a:avLst/>
          </a:prstGeom>
          <a:ln w="22225">
            <a:solidFill>
              <a:srgbClr val="FFC3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813125" y="4349565"/>
            <a:ext cx="1728460" cy="48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Artificial Intelligence</a:t>
            </a:r>
          </a:p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Language API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42021" y="2544819"/>
            <a:ext cx="688410" cy="29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Client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42021" y="4363700"/>
            <a:ext cx="688410" cy="29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Client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42021" y="6182750"/>
            <a:ext cx="688410" cy="29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Client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451358" y="4349565"/>
            <a:ext cx="729968" cy="29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Main.js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998812" y="4387197"/>
            <a:ext cx="971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Crawling.js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450342" y="4387197"/>
            <a:ext cx="1293185" cy="48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Google Search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896795" y="6206467"/>
            <a:ext cx="1175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Conversation.js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998812" y="2655636"/>
            <a:ext cx="971589" cy="48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Weather.js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0571637" y="2655636"/>
            <a:ext cx="1293185" cy="67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Nation process Database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0150257" y="6206467"/>
            <a:ext cx="1893354" cy="48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Comic Sans MS" panose="030F0702030302020204" pitchFamily="66" charset="0"/>
              </a:rPr>
              <a:t>Artificial Intelligence</a:t>
            </a:r>
          </a:p>
          <a:p>
            <a:pPr algn="ctr"/>
            <a:r>
              <a:rPr lang="en-US" altLang="ko-KR" sz="1100" dirty="0" smtClean="0">
                <a:latin typeface="Comic Sans MS" panose="030F0702030302020204" pitchFamily="66" charset="0"/>
              </a:rPr>
              <a:t>Conversation </a:t>
            </a:r>
            <a:r>
              <a:rPr lang="en-US" altLang="ko-KR" sz="1100" dirty="0">
                <a:latin typeface="Comic Sans MS" panose="030F0702030302020204" pitchFamily="66" charset="0"/>
              </a:rPr>
              <a:t>API</a:t>
            </a:r>
            <a:endParaRPr lang="ko-KR" altLang="en-US" sz="1100" dirty="0">
              <a:latin typeface="Comic Sans MS" panose="030F0702030302020204" pitchFamily="66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28345" y="132546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Chatbot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 </a:t>
            </a: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Technology</a:t>
            </a:r>
          </a:p>
        </p:txBody>
      </p:sp>
      <p:cxnSp>
        <p:nvCxnSpPr>
          <p:cNvPr id="158" name="직선 연결선 157"/>
          <p:cNvCxnSpPr/>
          <p:nvPr/>
        </p:nvCxnSpPr>
        <p:spPr>
          <a:xfrm>
            <a:off x="693683" y="926882"/>
            <a:ext cx="1149831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0" y="-180975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FFC000"/>
                </a:solidFill>
                <a:latin typeface="+mj-ea"/>
                <a:ea typeface="+mj-ea"/>
              </a:rPr>
              <a:t>2</a:t>
            </a:r>
            <a:endParaRPr lang="ko-KR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520461" y="692455"/>
            <a:ext cx="2689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System Structure / Technical Details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25351" y="1048581"/>
            <a:ext cx="5632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System Structure </a:t>
            </a:r>
            <a:r>
              <a:rPr lang="en-US" altLang="ko-KR" sz="2100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– </a:t>
            </a:r>
            <a:r>
              <a:rPr lang="en-US" altLang="ko-KR" sz="27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Req</a:t>
            </a:r>
            <a:r>
              <a:rPr lang="en-US" altLang="ko-KR" sz="27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7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&amp; Res</a:t>
            </a:r>
            <a:endParaRPr lang="ko-KR" altLang="en-US" sz="27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>
            <a:off x="911982" y="1498858"/>
            <a:ext cx="21650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2" t="6799" r="12131" b="21346"/>
          <a:stretch/>
        </p:blipFill>
        <p:spPr>
          <a:xfrm>
            <a:off x="7393120" y="3744857"/>
            <a:ext cx="618514" cy="640397"/>
          </a:xfrm>
          <a:prstGeom prst="rect">
            <a:avLst/>
          </a:prstGeom>
        </p:spPr>
      </p:pic>
      <p:pic>
        <p:nvPicPr>
          <p:cNvPr id="168" name="Picture 4" descr="https://d30y9cdsu7xlg0.cloudfront.net/png/1159184-20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t="13474" r="22781" b="14105"/>
          <a:stretch/>
        </p:blipFill>
        <p:spPr bwMode="auto">
          <a:xfrm>
            <a:off x="5605986" y="3694697"/>
            <a:ext cx="487479" cy="7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구부러진 연결선 179"/>
          <p:cNvCxnSpPr>
            <a:stCxn id="15" idx="1"/>
            <a:endCxn id="133" idx="2"/>
          </p:cNvCxnSpPr>
          <p:nvPr/>
        </p:nvCxnSpPr>
        <p:spPr>
          <a:xfrm rot="10800000">
            <a:off x="5816343" y="4641808"/>
            <a:ext cx="3387125" cy="1220744"/>
          </a:xfrm>
          <a:prstGeom prst="curvedConnector2">
            <a:avLst/>
          </a:prstGeom>
          <a:ln w="22225">
            <a:solidFill>
              <a:srgbClr val="0000FF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구부러진 연결선 184"/>
          <p:cNvCxnSpPr/>
          <p:nvPr/>
        </p:nvCxnSpPr>
        <p:spPr>
          <a:xfrm rot="10800000" flipV="1">
            <a:off x="5945208" y="2426429"/>
            <a:ext cx="3224028" cy="1268268"/>
          </a:xfrm>
          <a:prstGeom prst="curvedConnector2">
            <a:avLst/>
          </a:prstGeom>
          <a:ln w="2222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구부러진 연결선 189"/>
          <p:cNvCxnSpPr/>
          <p:nvPr/>
        </p:nvCxnSpPr>
        <p:spPr>
          <a:xfrm rot="10800000">
            <a:off x="5686048" y="4610288"/>
            <a:ext cx="3506499" cy="1394324"/>
          </a:xfrm>
          <a:prstGeom prst="curvedConnector2">
            <a:avLst/>
          </a:prstGeom>
          <a:ln w="2222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원호 90"/>
          <p:cNvSpPr/>
          <p:nvPr/>
        </p:nvSpPr>
        <p:spPr>
          <a:xfrm rot="17960574">
            <a:off x="6063353" y="2873363"/>
            <a:ext cx="3678051" cy="4133169"/>
          </a:xfrm>
          <a:prstGeom prst="arc">
            <a:avLst>
              <a:gd name="adj1" fmla="val 16200000"/>
              <a:gd name="adj2" fmla="val 1210806"/>
            </a:avLst>
          </a:prstGeom>
          <a:ln w="22225">
            <a:solidFill>
              <a:srgbClr val="0000FF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원호 203"/>
          <p:cNvSpPr/>
          <p:nvPr/>
        </p:nvSpPr>
        <p:spPr>
          <a:xfrm rot="7384940">
            <a:off x="5665377" y="1135029"/>
            <a:ext cx="3678051" cy="4133169"/>
          </a:xfrm>
          <a:prstGeom prst="arc">
            <a:avLst>
              <a:gd name="adj1" fmla="val 16247987"/>
              <a:gd name="adj2" fmla="val 1093596"/>
            </a:avLst>
          </a:prstGeom>
          <a:ln w="22225">
            <a:solidFill>
              <a:srgbClr val="FFC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7" name="직선 화살표 연결선 206"/>
          <p:cNvCxnSpPr/>
          <p:nvPr/>
        </p:nvCxnSpPr>
        <p:spPr>
          <a:xfrm flipH="1">
            <a:off x="4679627" y="4186306"/>
            <a:ext cx="892458" cy="0"/>
          </a:xfrm>
          <a:prstGeom prst="straightConnector1">
            <a:avLst/>
          </a:prstGeom>
          <a:ln w="22225">
            <a:solidFill>
              <a:srgbClr val="FFC3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665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345" y="132546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In-Step </a:t>
            </a: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Technology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93683" y="926882"/>
            <a:ext cx="1149831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-180975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FFC000"/>
                </a:solidFill>
                <a:latin typeface="+mj-ea"/>
                <a:ea typeface="+mj-ea"/>
              </a:rPr>
              <a:t>2</a:t>
            </a:r>
            <a:endParaRPr lang="ko-KR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02897" y="692455"/>
            <a:ext cx="2689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System Structure / Technical Details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351" y="1048581"/>
            <a:ext cx="5632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Technical </a:t>
            </a:r>
            <a:r>
              <a:rPr lang="en-US" altLang="ko-KR" sz="2100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– </a:t>
            </a:r>
            <a:r>
              <a:rPr lang="en-US" altLang="ko-KR" sz="27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Design &amp; Source</a:t>
            </a:r>
            <a:endParaRPr lang="ko-KR" altLang="en-US" sz="27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11982" y="1571428"/>
            <a:ext cx="1755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695" b="17722"/>
          <a:stretch/>
        </p:blipFill>
        <p:spPr>
          <a:xfrm>
            <a:off x="911982" y="1721219"/>
            <a:ext cx="10695818" cy="486389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38779" y="1660406"/>
            <a:ext cx="11181919" cy="5047965"/>
            <a:chOff x="638779" y="1660407"/>
            <a:chExt cx="8180893" cy="4635572"/>
          </a:xfrm>
        </p:grpSpPr>
        <p:sp>
          <p:nvSpPr>
            <p:cNvPr id="11" name="직사각형 10"/>
            <p:cNvSpPr/>
            <p:nvPr/>
          </p:nvSpPr>
          <p:spPr>
            <a:xfrm>
              <a:off x="638779" y="1660407"/>
              <a:ext cx="4091164" cy="463557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err="1" smtClean="0"/>
                <a:t>exports.questRes</a:t>
              </a:r>
              <a:r>
                <a:rPr lang="en-US" altLang="ko-KR" sz="1400" dirty="0" smtClean="0"/>
                <a:t> = function(</a:t>
              </a:r>
              <a:r>
                <a:rPr lang="en-US" altLang="ko-KR" sz="1400" dirty="0" err="1" smtClean="0"/>
                <a:t>text,callback</a:t>
              </a:r>
              <a:r>
                <a:rPr lang="en-US" altLang="ko-KR" sz="1400" dirty="0" smtClean="0"/>
                <a:t>){</a:t>
              </a:r>
            </a:p>
            <a:p>
              <a:r>
                <a:rPr lang="en-US" altLang="ko-KR" sz="1400" dirty="0" smtClean="0"/>
                <a:t>    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openApiURL</a:t>
              </a:r>
              <a:r>
                <a:rPr lang="en-US" altLang="ko-KR" sz="1400" dirty="0" smtClean="0"/>
                <a:t> = 'http://aiopen.etri.re.kr:8000/</a:t>
              </a:r>
              <a:r>
                <a:rPr lang="en-US" altLang="ko-KR" sz="1400" dirty="0" err="1" smtClean="0"/>
                <a:t>WiseQAnal</a:t>
              </a:r>
              <a:r>
                <a:rPr lang="en-US" altLang="ko-KR" sz="1400" dirty="0" smtClean="0"/>
                <a:t>';</a:t>
              </a:r>
            </a:p>
            <a:p>
              <a:r>
                <a:rPr lang="en-US" altLang="ko-KR" sz="1400" dirty="0" smtClean="0"/>
                <a:t>    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access_key</a:t>
              </a:r>
              <a:r>
                <a:rPr lang="en-US" altLang="ko-KR" sz="1400" dirty="0" smtClean="0"/>
                <a:t> = 'accb1e07-ed73-4eb0-9f1f-7b39da8d0ab0';</a:t>
              </a:r>
            </a:p>
            <a:p>
              <a:endParaRPr lang="en-US" altLang="ko-KR" sz="1400" dirty="0" smtClean="0"/>
            </a:p>
            <a:p>
              <a:r>
                <a:rPr lang="en-US" altLang="ko-KR" sz="1400" dirty="0" smtClean="0"/>
                <a:t>    </a:t>
              </a:r>
              <a:r>
                <a:rPr lang="en-US" altLang="ko-KR" sz="1400" dirty="0" err="1" smtClean="0"/>
                <a:t>setTimeout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latereply</a:t>
              </a:r>
              <a:r>
                <a:rPr lang="en-US" altLang="ko-KR" sz="1400" dirty="0" smtClean="0"/>
                <a:t>, 1500);</a:t>
              </a:r>
            </a:p>
            <a:p>
              <a:r>
                <a:rPr lang="en-US" altLang="ko-KR" sz="1400" dirty="0" smtClean="0"/>
                <a:t>    console.log("1");</a:t>
              </a:r>
            </a:p>
            <a:p>
              <a:r>
                <a:rPr lang="en-US" altLang="ko-KR" sz="1400" dirty="0" smtClean="0"/>
                <a:t>    function </a:t>
              </a:r>
              <a:r>
                <a:rPr lang="en-US" altLang="ko-KR" sz="1400" dirty="0" err="1" smtClean="0"/>
                <a:t>latereply</a:t>
              </a:r>
              <a:r>
                <a:rPr lang="en-US" altLang="ko-KR" sz="1400" dirty="0" smtClean="0"/>
                <a:t>(){</a:t>
              </a:r>
            </a:p>
            <a:p>
              <a:r>
                <a:rPr lang="en-US" altLang="ko-KR" sz="1400" dirty="0" smtClean="0"/>
                <a:t>        callback('</a:t>
              </a:r>
              <a:r>
                <a:rPr lang="ko-KR" altLang="en-US" sz="1400" dirty="0" smtClean="0"/>
                <a:t>검색 시간이 너무 오래 걸려요 </a:t>
              </a:r>
              <a:r>
                <a:rPr lang="en-US" altLang="ko-KR" sz="1400" dirty="0" smtClean="0"/>
                <a:t>:(');</a:t>
              </a:r>
            </a:p>
            <a:p>
              <a:r>
                <a:rPr lang="en-US" altLang="ko-KR" sz="1400" dirty="0" smtClean="0"/>
                <a:t>        console.log("2");</a:t>
              </a:r>
            </a:p>
            <a:p>
              <a:r>
                <a:rPr lang="en-US" altLang="ko-KR" sz="1400" dirty="0" smtClean="0"/>
                <a:t>    }</a:t>
              </a:r>
            </a:p>
            <a:p>
              <a:r>
                <a:rPr lang="en-US" altLang="ko-KR" sz="1400" dirty="0" smtClean="0"/>
                <a:t>    </a:t>
              </a:r>
            </a:p>
            <a:p>
              <a:r>
                <a:rPr lang="en-US" altLang="ko-KR" sz="1400" dirty="0" smtClean="0"/>
                <a:t>    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requestJson</a:t>
              </a:r>
              <a:r>
                <a:rPr lang="en-US" altLang="ko-KR" sz="1400" dirty="0" smtClean="0"/>
                <a:t> = {</a:t>
              </a:r>
            </a:p>
            <a:p>
              <a:r>
                <a:rPr lang="en-US" altLang="ko-KR" sz="1400" dirty="0" smtClean="0"/>
                <a:t>        '</a:t>
              </a:r>
              <a:r>
                <a:rPr lang="en-US" altLang="ko-KR" sz="1400" dirty="0" err="1" smtClean="0"/>
                <a:t>access_key</a:t>
              </a:r>
              <a:r>
                <a:rPr lang="en-US" altLang="ko-KR" sz="1400" dirty="0" smtClean="0"/>
                <a:t>': </a:t>
              </a:r>
              <a:r>
                <a:rPr lang="en-US" altLang="ko-KR" sz="1400" dirty="0" err="1" smtClean="0"/>
                <a:t>access_key</a:t>
              </a:r>
              <a:r>
                <a:rPr lang="en-US" altLang="ko-KR" sz="1400" dirty="0" smtClean="0"/>
                <a:t>,</a:t>
              </a:r>
            </a:p>
            <a:p>
              <a:r>
                <a:rPr lang="en-US" altLang="ko-KR" sz="1400" dirty="0" smtClean="0"/>
                <a:t>        'argument': {</a:t>
              </a:r>
            </a:p>
            <a:p>
              <a:r>
                <a:rPr lang="en-US" altLang="ko-KR" sz="1400" dirty="0" smtClean="0"/>
                <a:t>            'text': text</a:t>
              </a:r>
            </a:p>
            <a:p>
              <a:r>
                <a:rPr lang="en-US" altLang="ko-KR" sz="1400" dirty="0" smtClean="0"/>
                <a:t>        }</a:t>
              </a:r>
            </a:p>
            <a:p>
              <a:r>
                <a:rPr lang="en-US" altLang="ko-KR" sz="1400" dirty="0" smtClean="0"/>
                <a:t>    };</a:t>
              </a:r>
            </a:p>
            <a:p>
              <a:r>
                <a:rPr lang="en-US" altLang="ko-KR" sz="1400" dirty="0" smtClean="0"/>
                <a:t>    </a:t>
              </a:r>
              <a:endParaRPr lang="en-US" altLang="ko-KR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28508" y="1660407"/>
              <a:ext cx="4091164" cy="463557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request = require('request');</a:t>
              </a:r>
            </a:p>
            <a:p>
              <a:r>
                <a:rPr lang="en-US" altLang="ko-KR" sz="1400" dirty="0" smtClean="0"/>
                <a:t>    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options = {</a:t>
              </a:r>
            </a:p>
            <a:p>
              <a:r>
                <a:rPr lang="en-US" altLang="ko-KR" sz="1400" dirty="0" smtClean="0"/>
                <a:t>        url: </a:t>
              </a:r>
              <a:r>
                <a:rPr lang="en-US" altLang="ko-KR" sz="1400" dirty="0" err="1" smtClean="0"/>
                <a:t>openApiURL</a:t>
              </a:r>
              <a:r>
                <a:rPr lang="en-US" altLang="ko-KR" sz="1400" dirty="0" smtClean="0"/>
                <a:t>,</a:t>
              </a:r>
            </a:p>
            <a:p>
              <a:r>
                <a:rPr lang="en-US" altLang="ko-KR" sz="1400" dirty="0" smtClean="0"/>
                <a:t>        body: </a:t>
              </a:r>
              <a:r>
                <a:rPr lang="en-US" altLang="ko-KR" sz="1400" dirty="0" err="1" smtClean="0"/>
                <a:t>JSON.stringify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requestJson</a:t>
              </a:r>
              <a:r>
                <a:rPr lang="en-US" altLang="ko-KR" sz="1400" dirty="0" smtClean="0"/>
                <a:t>),</a:t>
              </a:r>
            </a:p>
            <a:p>
              <a:r>
                <a:rPr lang="en-US" altLang="ko-KR" sz="1400" dirty="0" smtClean="0"/>
                <a:t>        headers: {'</a:t>
              </a:r>
              <a:r>
                <a:rPr lang="en-US" altLang="ko-KR" sz="1400" dirty="0" err="1" smtClean="0"/>
                <a:t>Content-Type':'application</a:t>
              </a:r>
              <a:r>
                <a:rPr lang="en-US" altLang="ko-KR" sz="1400" dirty="0" smtClean="0"/>
                <a:t>/</a:t>
              </a:r>
              <a:r>
                <a:rPr lang="en-US" altLang="ko-KR" sz="1400" dirty="0" err="1" smtClean="0"/>
                <a:t>json</a:t>
              </a:r>
              <a:r>
                <a:rPr lang="en-US" altLang="ko-KR" sz="1400" dirty="0" smtClean="0"/>
                <a:t>; charset=UTF-8'}</a:t>
              </a:r>
            </a:p>
            <a:p>
              <a:r>
                <a:rPr lang="en-US" altLang="ko-KR" sz="1400" dirty="0" smtClean="0"/>
                <a:t>    }; </a:t>
              </a:r>
            </a:p>
            <a:p>
              <a:r>
                <a:rPr lang="en-US" altLang="ko-KR" sz="1400" dirty="0" err="1" smtClean="0"/>
                <a:t>request.post</a:t>
              </a:r>
              <a:r>
                <a:rPr lang="en-US" altLang="ko-KR" sz="1400" dirty="0" smtClean="0"/>
                <a:t>(options, function (err, response, body) {</a:t>
              </a:r>
            </a:p>
            <a:p>
              <a:r>
                <a:rPr lang="en-US" altLang="ko-KR" sz="1400" dirty="0" smtClean="0"/>
                <a:t>        try{</a:t>
              </a:r>
            </a:p>
            <a:p>
              <a:r>
                <a:rPr lang="en-US" altLang="ko-KR" sz="1400" dirty="0" smtClean="0"/>
                <a:t>            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acccountObj</a:t>
              </a:r>
              <a:r>
                <a:rPr lang="en-US" altLang="ko-KR" sz="1400" dirty="0" smtClean="0"/>
                <a:t> = </a:t>
              </a:r>
              <a:r>
                <a:rPr lang="en-US" altLang="ko-KR" sz="1400" dirty="0" err="1" smtClean="0"/>
                <a:t>JSON.parse</a:t>
              </a:r>
              <a:r>
                <a:rPr lang="en-US" altLang="ko-KR" sz="1400" dirty="0" smtClean="0"/>
                <a:t>(body);</a:t>
              </a:r>
            </a:p>
            <a:p>
              <a:r>
                <a:rPr lang="en-US" altLang="ko-KR" sz="1400" dirty="0" smtClean="0"/>
                <a:t>            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value = </a:t>
              </a:r>
              <a:r>
                <a:rPr lang="en-US" altLang="ko-KR" sz="1400" dirty="0" err="1" smtClean="0"/>
                <a:t>acccountObj.return_object.orgQInfo.orgQUnit.vTitles</a:t>
              </a:r>
              <a:r>
                <a:rPr lang="en-US" altLang="ko-KR" sz="1400" dirty="0" smtClean="0"/>
                <a:t>[0].</a:t>
              </a:r>
              <a:r>
                <a:rPr lang="en-US" altLang="ko-KR" sz="1400" dirty="0" err="1" smtClean="0"/>
                <a:t>vEntityInfo</a:t>
              </a:r>
              <a:r>
                <a:rPr lang="en-US" altLang="ko-KR" sz="1400" dirty="0" smtClean="0"/>
                <a:t>[0].</a:t>
              </a:r>
              <a:r>
                <a:rPr lang="en-US" altLang="ko-KR" sz="1400" dirty="0" err="1" smtClean="0"/>
                <a:t>strExplain</a:t>
              </a:r>
              <a:r>
                <a:rPr lang="en-US" altLang="ko-KR" sz="1400" dirty="0" smtClean="0"/>
                <a:t>;</a:t>
              </a:r>
            </a:p>
            <a:p>
              <a:r>
                <a:rPr lang="en-US" altLang="ko-KR" sz="1400" dirty="0" smtClean="0"/>
                <a:t>            callback(value);</a:t>
              </a:r>
            </a:p>
            <a:p>
              <a:r>
                <a:rPr lang="en-US" altLang="ko-KR" sz="1400" dirty="0" smtClean="0"/>
                <a:t>            </a:t>
              </a:r>
            </a:p>
            <a:p>
              <a:r>
                <a:rPr lang="en-US" altLang="ko-KR" sz="1400" dirty="0" smtClean="0"/>
                <a:t>        }catch (e){</a:t>
              </a:r>
            </a:p>
            <a:p>
              <a:r>
                <a:rPr lang="en-US" altLang="ko-KR" sz="1400" dirty="0" smtClean="0"/>
                <a:t>            callback("ERROR");</a:t>
              </a:r>
            </a:p>
            <a:p>
              <a:r>
                <a:rPr lang="en-US" altLang="ko-KR" sz="1400" dirty="0" smtClean="0"/>
                <a:t>        }</a:t>
              </a:r>
            </a:p>
            <a:p>
              <a:endParaRPr lang="en-US" altLang="ko-KR" sz="1400" dirty="0" smtClean="0"/>
            </a:p>
            <a:p>
              <a:r>
                <a:rPr lang="en-US" altLang="ko-KR" sz="1400" dirty="0" smtClean="0"/>
                <a:t>    }); </a:t>
              </a:r>
            </a:p>
            <a:p>
              <a:r>
                <a:rPr lang="en-US" altLang="ko-KR" sz="1400" dirty="0" smtClean="0"/>
                <a:t>};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88500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345" y="132546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In-Step </a:t>
            </a:r>
          </a:p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Technology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93683" y="926882"/>
            <a:ext cx="1149831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-180975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FFC000"/>
                </a:solidFill>
                <a:latin typeface="+mj-ea"/>
                <a:ea typeface="+mj-ea"/>
              </a:rPr>
              <a:t>2</a:t>
            </a:r>
            <a:endParaRPr lang="ko-KR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02897" y="692455"/>
            <a:ext cx="2689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System Structure / Technical Details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351" y="1048581"/>
            <a:ext cx="5632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Technical </a:t>
            </a:r>
            <a:r>
              <a:rPr lang="en-US" altLang="ko-KR" sz="2100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– </a:t>
            </a:r>
            <a:r>
              <a:rPr lang="en-US" altLang="ko-KR" sz="27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Design &amp; Source</a:t>
            </a:r>
            <a:endParaRPr lang="ko-KR" altLang="en-US" sz="27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11982" y="1571428"/>
            <a:ext cx="1755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466" t="16908" r="846" b="197"/>
          <a:stretch/>
        </p:blipFill>
        <p:spPr>
          <a:xfrm>
            <a:off x="977900" y="1678229"/>
            <a:ext cx="3378200" cy="47777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959" r="3790"/>
          <a:stretch/>
        </p:blipFill>
        <p:spPr>
          <a:xfrm>
            <a:off x="4468813" y="1675754"/>
            <a:ext cx="3608387" cy="47865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897" t="2088" r="732"/>
          <a:stretch/>
        </p:blipFill>
        <p:spPr>
          <a:xfrm>
            <a:off x="8220074" y="1675754"/>
            <a:ext cx="3307557" cy="479360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38779" y="1660406"/>
            <a:ext cx="11181919" cy="5047965"/>
            <a:chOff x="638779" y="1660407"/>
            <a:chExt cx="8180893" cy="4635572"/>
          </a:xfrm>
        </p:grpSpPr>
        <p:sp>
          <p:nvSpPr>
            <p:cNvPr id="17" name="직사각형 16"/>
            <p:cNvSpPr/>
            <p:nvPr/>
          </p:nvSpPr>
          <p:spPr>
            <a:xfrm>
              <a:off x="638779" y="1660407"/>
              <a:ext cx="4091164" cy="463557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err="1"/>
                <a:t>var</a:t>
              </a:r>
              <a:r>
                <a:rPr lang="en-US" altLang="ko-KR" sz="1400" dirty="0"/>
                <a:t> RSS = "http://web.kma.go.kr/weather/forecast/mid-term-rss3.jsp?stnId=109";</a:t>
              </a:r>
            </a:p>
            <a:p>
              <a:endParaRPr lang="en-US" altLang="ko-KR" sz="1400" dirty="0"/>
            </a:p>
            <a:p>
              <a:r>
                <a:rPr lang="en-US" altLang="ko-KR" sz="1400" dirty="0"/>
                <a:t>//module load</a:t>
              </a:r>
            </a:p>
            <a:p>
              <a:r>
                <a:rPr lang="en-US" altLang="ko-KR" sz="1400" dirty="0" err="1"/>
                <a:t>var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parseString</a:t>
              </a:r>
              <a:r>
                <a:rPr lang="en-US" altLang="ko-KR" sz="1400" dirty="0"/>
                <a:t> = require('xml2js').</a:t>
              </a:r>
              <a:r>
                <a:rPr lang="en-US" altLang="ko-KR" sz="1400" dirty="0" err="1"/>
                <a:t>parseString</a:t>
              </a:r>
              <a:r>
                <a:rPr lang="en-US" altLang="ko-KR" sz="1400" dirty="0"/>
                <a:t>;</a:t>
              </a:r>
            </a:p>
            <a:p>
              <a:r>
                <a:rPr lang="en-US" altLang="ko-KR" sz="1400" dirty="0" err="1"/>
                <a:t>var</a:t>
              </a:r>
              <a:r>
                <a:rPr lang="en-US" altLang="ko-KR" sz="1400" dirty="0"/>
                <a:t> request = require('request');</a:t>
              </a:r>
            </a:p>
            <a:p>
              <a:endParaRPr lang="en-US" altLang="ko-KR" sz="1400" dirty="0"/>
            </a:p>
            <a:p>
              <a:r>
                <a:rPr lang="en-US" altLang="ko-KR" sz="1400" dirty="0"/>
                <a:t>//</a:t>
              </a:r>
              <a:r>
                <a:rPr lang="en-US" altLang="ko-KR" sz="1400" dirty="0" err="1"/>
                <a:t>Rss</a:t>
              </a:r>
              <a:r>
                <a:rPr lang="en-US" altLang="ko-KR" sz="1400" dirty="0"/>
                <a:t> download</a:t>
              </a:r>
            </a:p>
            <a:p>
              <a:r>
                <a:rPr lang="en-US" altLang="ko-KR" sz="1400" dirty="0" err="1"/>
                <a:t>exports.weatherRes</a:t>
              </a:r>
              <a:r>
                <a:rPr lang="en-US" altLang="ko-KR" sz="1400" dirty="0"/>
                <a:t> = function all(area, callback){</a:t>
              </a:r>
            </a:p>
            <a:p>
              <a:r>
                <a:rPr lang="en-US" altLang="ko-KR" sz="1400" dirty="0"/>
                <a:t>    request(RSS, function(err, response, body){</a:t>
              </a:r>
            </a:p>
            <a:p>
              <a:r>
                <a:rPr lang="en-US" altLang="ko-KR" sz="1400" dirty="0"/>
                <a:t>        if(!err &amp;&amp; </a:t>
              </a:r>
              <a:r>
                <a:rPr lang="en-US" altLang="ko-KR" sz="1400" dirty="0" err="1"/>
                <a:t>response.statusCode</a:t>
              </a:r>
              <a:r>
                <a:rPr lang="en-US" altLang="ko-KR" sz="1400" dirty="0"/>
                <a:t> == area){</a:t>
              </a:r>
            </a:p>
            <a:p>
              <a:r>
                <a:rPr lang="en-US" altLang="ko-KR" sz="1400" dirty="0"/>
                <a:t>            //xml Change </a:t>
              </a:r>
              <a:r>
                <a:rPr lang="en-US" altLang="ko-KR" sz="1400" dirty="0" err="1"/>
                <a:t>Js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Obj</a:t>
              </a:r>
              <a:r>
                <a:rPr lang="en-US" altLang="ko-KR" sz="1400" dirty="0"/>
                <a:t> function</a:t>
              </a:r>
            </a:p>
            <a:p>
              <a:r>
                <a:rPr lang="en-US" altLang="ko-KR" sz="1400" dirty="0"/>
                <a:t>            </a:t>
              </a:r>
              <a:r>
                <a:rPr lang="en-US" altLang="ko-KR" sz="1400" dirty="0" err="1"/>
                <a:t>analyzeRSS</a:t>
              </a:r>
              <a:r>
                <a:rPr lang="en-US" altLang="ko-KR" sz="1400" dirty="0"/>
                <a:t>(</a:t>
              </a:r>
              <a:r>
                <a:rPr lang="en-US" altLang="ko-KR" sz="1400" dirty="0" err="1"/>
                <a:t>body,function</a:t>
              </a:r>
              <a:r>
                <a:rPr lang="en-US" altLang="ko-KR" sz="1400" dirty="0"/>
                <a:t>(</a:t>
              </a:r>
              <a:r>
                <a:rPr lang="en-US" altLang="ko-KR" sz="1400" dirty="0" err="1"/>
                <a:t>datas</a:t>
              </a:r>
              <a:r>
                <a:rPr lang="en-US" altLang="ko-KR" sz="1400" dirty="0"/>
                <a:t>){</a:t>
              </a:r>
            </a:p>
            <a:p>
              <a:r>
                <a:rPr lang="en-US" altLang="ko-KR" sz="1400" dirty="0"/>
                <a:t>                callback(</a:t>
              </a:r>
              <a:r>
                <a:rPr lang="en-US" altLang="ko-KR" sz="1400" dirty="0" err="1"/>
                <a:t>datas</a:t>
              </a:r>
              <a:r>
                <a:rPr lang="en-US" altLang="ko-KR" sz="1400" dirty="0"/>
                <a:t>);</a:t>
              </a:r>
            </a:p>
            <a:p>
              <a:r>
                <a:rPr lang="en-US" altLang="ko-KR" sz="1400" dirty="0"/>
                <a:t>            });</a:t>
              </a:r>
            </a:p>
            <a:p>
              <a:r>
                <a:rPr lang="en-US" altLang="ko-KR" sz="1400" dirty="0"/>
                <a:t>        }</a:t>
              </a:r>
            </a:p>
            <a:p>
              <a:r>
                <a:rPr lang="en-US" altLang="ko-KR" sz="1400" dirty="0"/>
                <a:t>    });</a:t>
              </a:r>
            </a:p>
            <a:p>
              <a:r>
                <a:rPr lang="en-US" altLang="ko-KR" sz="1400" dirty="0"/>
                <a:t>}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8508" y="1660407"/>
              <a:ext cx="4091164" cy="463557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/>
                <a:t>//</a:t>
              </a:r>
              <a:r>
                <a:rPr lang="en-US" altLang="ko-KR" sz="1400" dirty="0" err="1"/>
                <a:t>rss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해석</a:t>
              </a:r>
            </a:p>
            <a:p>
              <a:r>
                <a:rPr lang="en-US" altLang="ko-KR" sz="1400" dirty="0"/>
                <a:t>function </a:t>
              </a:r>
              <a:r>
                <a:rPr lang="en-US" altLang="ko-KR" sz="1400" dirty="0" err="1"/>
                <a:t>analyzeRSS</a:t>
              </a:r>
              <a:r>
                <a:rPr lang="en-US" altLang="ko-KR" sz="1400" dirty="0"/>
                <a:t>(xml, callback){</a:t>
              </a:r>
            </a:p>
            <a:p>
              <a:r>
                <a:rPr lang="en-US" altLang="ko-KR" sz="1400" dirty="0"/>
                <a:t>    //xml Change </a:t>
              </a:r>
              <a:r>
                <a:rPr lang="en-US" altLang="ko-KR" sz="1400" dirty="0" err="1"/>
                <a:t>Js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Obj</a:t>
              </a:r>
              <a:endParaRPr lang="en-US" altLang="ko-KR" sz="1400" dirty="0"/>
            </a:p>
            <a:p>
              <a:r>
                <a:rPr lang="en-US" altLang="ko-KR" sz="1400" dirty="0"/>
                <a:t>    </a:t>
              </a:r>
              <a:r>
                <a:rPr lang="en-US" altLang="ko-KR" sz="1400" dirty="0" err="1"/>
                <a:t>parseString</a:t>
              </a:r>
              <a:r>
                <a:rPr lang="en-US" altLang="ko-KR" sz="1400" dirty="0"/>
                <a:t>(xml, function(err, </a:t>
              </a:r>
              <a:r>
                <a:rPr lang="en-US" altLang="ko-KR" sz="1400" dirty="0" err="1"/>
                <a:t>obj</a:t>
              </a:r>
              <a:r>
                <a:rPr lang="en-US" altLang="ko-KR" sz="1400" dirty="0"/>
                <a:t>){</a:t>
              </a:r>
            </a:p>
            <a:p>
              <a:r>
                <a:rPr lang="en-US" altLang="ko-KR" sz="1400" dirty="0"/>
                <a:t>        if(err) {console.log(err); return;}</a:t>
              </a:r>
            </a:p>
            <a:p>
              <a:endParaRPr lang="en-US" altLang="ko-KR" sz="1400" dirty="0"/>
            </a:p>
            <a:p>
              <a:r>
                <a:rPr lang="en-US" altLang="ko-KR" sz="1400" dirty="0"/>
                <a:t>        //weather </a:t>
              </a:r>
              <a:r>
                <a:rPr lang="en-US" altLang="ko-KR" sz="1400" dirty="0" err="1"/>
                <a:t>Infomation</a:t>
              </a:r>
              <a:r>
                <a:rPr lang="en-US" altLang="ko-KR" sz="1400" dirty="0"/>
                <a:t> Print</a:t>
              </a:r>
            </a:p>
            <a:p>
              <a:r>
                <a:rPr lang="en-US" altLang="ko-KR" sz="1400" dirty="0"/>
                <a:t>        </a:t>
              </a:r>
              <a:r>
                <a:rPr lang="en-US" altLang="ko-KR" sz="1400" dirty="0" err="1"/>
                <a:t>var</a:t>
              </a:r>
              <a:r>
                <a:rPr lang="en-US" altLang="ko-KR" sz="1400" dirty="0"/>
                <a:t> info = </a:t>
              </a:r>
              <a:r>
                <a:rPr lang="en-US" altLang="ko-KR" sz="1400" dirty="0" err="1"/>
                <a:t>obj.rss.channel</a:t>
              </a:r>
              <a:r>
                <a:rPr lang="en-US" altLang="ko-KR" sz="1400" dirty="0"/>
                <a:t>[0].item[0].description[0].header[0];</a:t>
              </a:r>
            </a:p>
            <a:p>
              <a:r>
                <a:rPr lang="en-US" altLang="ko-KR" sz="1400" dirty="0"/>
                <a:t>        </a:t>
              </a:r>
              <a:r>
                <a:rPr lang="en-US" altLang="ko-KR" sz="1400" dirty="0" err="1"/>
                <a:t>var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infoTitle</a:t>
              </a:r>
              <a:r>
                <a:rPr lang="en-US" altLang="ko-KR" sz="1400" dirty="0"/>
                <a:t> = </a:t>
              </a:r>
              <a:r>
                <a:rPr lang="en-US" altLang="ko-KR" sz="1400" dirty="0" err="1"/>
                <a:t>obj.rss.channel</a:t>
              </a:r>
              <a:r>
                <a:rPr lang="en-US" altLang="ko-KR" sz="1400" dirty="0"/>
                <a:t>[0].item[0];</a:t>
              </a:r>
            </a:p>
            <a:p>
              <a:r>
                <a:rPr lang="en-US" altLang="ko-KR" sz="1400" dirty="0"/>
                <a:t>        callback('[ ' + </a:t>
              </a:r>
              <a:r>
                <a:rPr lang="en-US" altLang="ko-KR" sz="1400" dirty="0" err="1"/>
                <a:t>infoTitle.title</a:t>
              </a:r>
              <a:r>
                <a:rPr lang="en-US" altLang="ko-KR" sz="1400" dirty="0"/>
                <a:t> + ' ]\n' + </a:t>
              </a:r>
              <a:r>
                <a:rPr lang="en-US" altLang="ko-KR" sz="1400" dirty="0" err="1"/>
                <a:t>info.wf.toString</a:t>
              </a:r>
              <a:r>
                <a:rPr lang="en-US" altLang="ko-KR" sz="1400" dirty="0"/>
                <a:t>());</a:t>
              </a:r>
            </a:p>
            <a:p>
              <a:r>
                <a:rPr lang="en-US" altLang="ko-KR" sz="1400" dirty="0"/>
                <a:t>    });</a:t>
              </a:r>
            </a:p>
            <a:p>
              <a:r>
                <a:rPr lang="en-US" altLang="ko-KR" sz="1400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919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8345" y="132546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In-Step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eelawadee" panose="020B0502040204020203" pitchFamily="34" charset="-34"/>
              </a:rPr>
              <a:t>Technology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93683" y="926882"/>
            <a:ext cx="1149831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-180975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rgbClr val="FFC000"/>
                </a:solidFill>
                <a:latin typeface="+mj-ea"/>
                <a:ea typeface="+mj-ea"/>
              </a:rPr>
              <a:t>3</a:t>
            </a:r>
            <a:endParaRPr lang="ko-KR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2897" y="692455"/>
            <a:ext cx="2689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solidFill>
                  <a:schemeClr val="bg1"/>
                </a:solidFill>
              </a:rPr>
              <a:t>System Structure / Technical Details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5351" y="1048581"/>
            <a:ext cx="5632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Watching –</a:t>
            </a:r>
            <a:r>
              <a:rPr lang="en-US" altLang="ko-KR" sz="27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Testing Video</a:t>
            </a:r>
            <a:endParaRPr lang="ko-KR" altLang="en-US" sz="27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11982" y="1571428"/>
            <a:ext cx="1755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경진대회 제출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4472"/>
          <a:stretch/>
        </p:blipFill>
        <p:spPr>
          <a:xfrm>
            <a:off x="2102607" y="1748401"/>
            <a:ext cx="8222493" cy="49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64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820</Words>
  <Application>Microsoft Office PowerPoint</Application>
  <PresentationFormat>와이드스크린</PresentationFormat>
  <Paragraphs>237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HY엽서L</vt:lpstr>
      <vt:lpstr>HY헤드라인M</vt:lpstr>
      <vt:lpstr>맑은 고딕</vt:lpstr>
      <vt:lpstr>함초롬돋움</vt:lpstr>
      <vt:lpstr>Aharoni</vt:lpstr>
      <vt:lpstr>Arial</vt:lpstr>
      <vt:lpstr>Bradley Hand ITC</vt:lpstr>
      <vt:lpstr>Calibri Light</vt:lpstr>
      <vt:lpstr>Comic Sans MS</vt:lpstr>
      <vt:lpstr>Leelawadee</vt:lpstr>
      <vt:lpstr>Vivaldi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KDM</dc:creator>
  <cp:lastModifiedBy>KDM</cp:lastModifiedBy>
  <cp:revision>53</cp:revision>
  <dcterms:created xsi:type="dcterms:W3CDTF">2018-05-12T05:34:21Z</dcterms:created>
  <dcterms:modified xsi:type="dcterms:W3CDTF">2018-05-17T01:21:01Z</dcterms:modified>
</cp:coreProperties>
</file>